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9" r:id="rId1"/>
  </p:sldMasterIdLst>
  <p:notesMasterIdLst>
    <p:notesMasterId r:id="rId60"/>
  </p:notesMasterIdLst>
  <p:sldIdLst>
    <p:sldId id="1921" r:id="rId2"/>
    <p:sldId id="1370" r:id="rId3"/>
    <p:sldId id="1371" r:id="rId4"/>
    <p:sldId id="1372" r:id="rId5"/>
    <p:sldId id="1373" r:id="rId6"/>
    <p:sldId id="2017" r:id="rId7"/>
    <p:sldId id="2025" r:id="rId8"/>
    <p:sldId id="2026" r:id="rId9"/>
    <p:sldId id="2027" r:id="rId10"/>
    <p:sldId id="2028" r:id="rId11"/>
    <p:sldId id="2032" r:id="rId12"/>
    <p:sldId id="2035" r:id="rId13"/>
    <p:sldId id="2033" r:id="rId14"/>
    <p:sldId id="2034" r:id="rId15"/>
    <p:sldId id="1374" r:id="rId16"/>
    <p:sldId id="1375" r:id="rId17"/>
    <p:sldId id="1376" r:id="rId18"/>
    <p:sldId id="1377" r:id="rId19"/>
    <p:sldId id="1378" r:id="rId20"/>
    <p:sldId id="1379" r:id="rId21"/>
    <p:sldId id="1380" r:id="rId22"/>
    <p:sldId id="1381" r:id="rId23"/>
    <p:sldId id="1382" r:id="rId24"/>
    <p:sldId id="2030" r:id="rId25"/>
    <p:sldId id="2029" r:id="rId26"/>
    <p:sldId id="2031" r:id="rId27"/>
    <p:sldId id="1496" r:id="rId28"/>
    <p:sldId id="2024" r:id="rId29"/>
    <p:sldId id="1387" r:id="rId30"/>
    <p:sldId id="1389" r:id="rId31"/>
    <p:sldId id="1390" r:id="rId32"/>
    <p:sldId id="1391" r:id="rId33"/>
    <p:sldId id="1392" r:id="rId34"/>
    <p:sldId id="1393" r:id="rId35"/>
    <p:sldId id="1394" r:id="rId36"/>
    <p:sldId id="2019" r:id="rId37"/>
    <p:sldId id="2023" r:id="rId38"/>
    <p:sldId id="2022" r:id="rId39"/>
    <p:sldId id="1395" r:id="rId40"/>
    <p:sldId id="1396" r:id="rId41"/>
    <p:sldId id="1397" r:id="rId42"/>
    <p:sldId id="1398" r:id="rId43"/>
    <p:sldId id="1399" r:id="rId44"/>
    <p:sldId id="1400" r:id="rId45"/>
    <p:sldId id="1401" r:id="rId46"/>
    <p:sldId id="2020" r:id="rId47"/>
    <p:sldId id="2021" r:id="rId48"/>
    <p:sldId id="1402" r:id="rId49"/>
    <p:sldId id="1403" r:id="rId50"/>
    <p:sldId id="1404" r:id="rId51"/>
    <p:sldId id="1405" r:id="rId52"/>
    <p:sldId id="2016" r:id="rId53"/>
    <p:sldId id="1407" r:id="rId54"/>
    <p:sldId id="1408" r:id="rId55"/>
    <p:sldId id="2036" r:id="rId56"/>
    <p:sldId id="2018" r:id="rId57"/>
    <p:sldId id="1636" r:id="rId58"/>
    <p:sldId id="330" r:id="rId59"/>
  </p:sldIdLst>
  <p:sldSz cx="12192000" cy="6858000"/>
  <p:notesSz cx="6858000" cy="9144000"/>
  <p:embeddedFontLst>
    <p:embeddedFont>
      <p:font typeface="Archivo Narrow" pitchFamily="2" charset="0"/>
      <p:regular r:id="rId61"/>
      <p:bold r:id="rId62"/>
      <p:italic r:id="rId63"/>
    </p:embeddedFont>
    <p:embeddedFont>
      <p:font typeface="Blogger Sans" panose="02000506030000020004" pitchFamily="50" charset="0"/>
      <p:regular r:id="rId64"/>
      <p:bold r:id="rId65"/>
    </p:embeddedFont>
    <p:embeddedFont>
      <p:font typeface="Calibri" panose="020F0502020204030204" pitchFamily="34" charset="0"/>
      <p:regular r:id="rId66"/>
      <p:bold r:id="rId67"/>
      <p:italic r:id="rId68"/>
      <p:boldItalic r:id="rId69"/>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4D2421E4-EAA5-4422-A1AE-B710DA86C102}">
          <p14:sldIdLst>
            <p14:sldId id="1921"/>
          </p14:sldIdLst>
        </p14:section>
        <p14:section name="Memory mgt" id="{F539CC7E-252D-4B03-9886-3571E808251F}">
          <p14:sldIdLst>
            <p14:sldId id="1370"/>
            <p14:sldId id="1371"/>
            <p14:sldId id="1372"/>
            <p14:sldId id="1373"/>
            <p14:sldId id="2017"/>
            <p14:sldId id="2025"/>
            <p14:sldId id="2026"/>
            <p14:sldId id="2027"/>
            <p14:sldId id="2028"/>
            <p14:sldId id="2032"/>
            <p14:sldId id="2035"/>
            <p14:sldId id="2033"/>
            <p14:sldId id="2034"/>
            <p14:sldId id="1374"/>
            <p14:sldId id="1375"/>
            <p14:sldId id="1376"/>
            <p14:sldId id="1377"/>
            <p14:sldId id="1378"/>
            <p14:sldId id="1379"/>
            <p14:sldId id="1380"/>
            <p14:sldId id="1381"/>
            <p14:sldId id="1382"/>
            <p14:sldId id="2030"/>
            <p14:sldId id="2029"/>
            <p14:sldId id="2031"/>
          </p14:sldIdLst>
        </p14:section>
        <p14:section name="Refs" id="{32080542-3C7B-41B4-B738-A55F6E5A9BF0}">
          <p14:sldIdLst>
            <p14:sldId id="1496"/>
            <p14:sldId id="2024"/>
            <p14:sldId id="1387"/>
            <p14:sldId id="1389"/>
            <p14:sldId id="1390"/>
            <p14:sldId id="1391"/>
            <p14:sldId id="1392"/>
            <p14:sldId id="1393"/>
            <p14:sldId id="1394"/>
            <p14:sldId id="2019"/>
            <p14:sldId id="2023"/>
            <p14:sldId id="2022"/>
            <p14:sldId id="1395"/>
            <p14:sldId id="1396"/>
            <p14:sldId id="1397"/>
            <p14:sldId id="1398"/>
            <p14:sldId id="1399"/>
            <p14:sldId id="1400"/>
            <p14:sldId id="1401"/>
            <p14:sldId id="2020"/>
            <p14:sldId id="2021"/>
            <p14:sldId id="1402"/>
            <p14:sldId id="1403"/>
            <p14:sldId id="1404"/>
            <p14:sldId id="1405"/>
            <p14:sldId id="2016"/>
            <p14:sldId id="1407"/>
            <p14:sldId id="1408"/>
            <p14:sldId id="2036"/>
            <p14:sldId id="2018"/>
            <p14:sldId id="1636"/>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548" autoAdjust="0"/>
  </p:normalViewPr>
  <p:slideViewPr>
    <p:cSldViewPr snapToGrid="0">
      <p:cViewPr varScale="1">
        <p:scale>
          <a:sx n="54" d="100"/>
          <a:sy n="54" d="100"/>
        </p:scale>
        <p:origin x="9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D538C-9251-40A0-B9F0-043358B21108}" type="datetimeFigureOut">
              <a:rPr lang="nl-BE" smtClean="0"/>
              <a:t>16/05/2023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93DF1-630B-4947-97A8-DCAE29A81D10}" type="slidenum">
              <a:rPr lang="nl-BE" smtClean="0"/>
              <a:t>‹nr.›</a:t>
            </a:fld>
            <a:endParaRPr lang="nl-BE"/>
          </a:p>
        </p:txBody>
      </p:sp>
    </p:spTree>
    <p:extLst>
      <p:ext uri="{BB962C8B-B14F-4D97-AF65-F5344CB8AC3E}">
        <p14:creationId xmlns:p14="http://schemas.microsoft.com/office/powerpoint/2010/main" val="182484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C05E6D-6A65-4ABD-875C-954F8D4F5A62}" type="slidenum">
              <a:rPr kumimoji="0" lang="en-US" sz="9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59213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The stack is </a:t>
            </a:r>
            <a:r>
              <a:rPr lang="en-US" sz="1200" b="1" dirty="0"/>
              <a:t>a small set of memory </a:t>
            </a:r>
            <a:r>
              <a:rPr lang="en-US" sz="1200" dirty="0"/>
              <a:t>set aside as scratch space for a thread of execution. When a function is called, a block is reserved on the top of the stack for local variables and some bookkeeping data. When that function returns, the block becomes unused and can be used the next time a function is called. The stack is always reserved in a LIFO (last in first out) order; the most recently reserved block is always the next block to be freed. This makes it really </a:t>
            </a:r>
            <a:r>
              <a:rPr lang="en-US" sz="1200" b="1" dirty="0"/>
              <a:t>simple and fast</a:t>
            </a:r>
            <a:r>
              <a:rPr lang="en-US" sz="1200" dirty="0"/>
              <a:t> to keep track of the stack; freeing a block from the stack is nothing more than adjusting one pointer.</a:t>
            </a:r>
          </a:p>
          <a:p>
            <a:r>
              <a:rPr lang="en-US" sz="1200" dirty="0"/>
              <a:t>The heap is memory set aside for dynamic allocation and can be </a:t>
            </a:r>
            <a:r>
              <a:rPr lang="en-US" sz="1200" b="1" dirty="0"/>
              <a:t>very large</a:t>
            </a:r>
            <a:r>
              <a:rPr lang="en-US" sz="1200" dirty="0"/>
              <a:t>. Unlike the stack, there's no enforced pattern to the allocation and deallocation of blocks from the heap; you can allocate a block at any time and free it at any time. This makes it much more </a:t>
            </a:r>
            <a:r>
              <a:rPr lang="en-US" sz="1200" b="1" dirty="0"/>
              <a:t>complex and slow </a:t>
            </a:r>
            <a:r>
              <a:rPr lang="en-US" sz="1200" dirty="0"/>
              <a:t>to keep track of which parts of the heap are allocated or free at any given time; there are many custom heap allocators available to tune heap performance for different usage patterns.</a:t>
            </a:r>
          </a:p>
          <a:p>
            <a:endParaRPr lang="en-US" sz="1200" dirty="0"/>
          </a:p>
          <a:p>
            <a:r>
              <a:rPr lang="en-US" sz="1200" dirty="0"/>
              <a:t>https://stackoverflow.com/questions/79923/what-and-where-are-the-stack-and-heap</a:t>
            </a:r>
          </a:p>
          <a:p>
            <a:endParaRPr lang="en-IE" sz="1200" dirty="0"/>
          </a:p>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4</a:t>
            </a:fld>
            <a:endParaRPr lang="nl-BE"/>
          </a:p>
        </p:txBody>
      </p:sp>
    </p:spTree>
    <p:extLst>
      <p:ext uri="{BB962C8B-B14F-4D97-AF65-F5344CB8AC3E}">
        <p14:creationId xmlns:p14="http://schemas.microsoft.com/office/powerpoint/2010/main" val="31158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11</a:t>
            </a:fld>
            <a:endParaRPr lang="nl-BE"/>
          </a:p>
        </p:txBody>
      </p:sp>
    </p:spTree>
    <p:extLst>
      <p:ext uri="{BB962C8B-B14F-4D97-AF65-F5344CB8AC3E}">
        <p14:creationId xmlns:p14="http://schemas.microsoft.com/office/powerpoint/2010/main" val="1038201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12</a:t>
            </a:fld>
            <a:endParaRPr lang="nl-BE"/>
          </a:p>
        </p:txBody>
      </p:sp>
    </p:spTree>
    <p:extLst>
      <p:ext uri="{BB962C8B-B14F-4D97-AF65-F5344CB8AC3E}">
        <p14:creationId xmlns:p14="http://schemas.microsoft.com/office/powerpoint/2010/main" val="3710634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36</a:t>
            </a:fld>
            <a:endParaRPr lang="nl-BE"/>
          </a:p>
        </p:txBody>
      </p:sp>
    </p:spTree>
    <p:extLst>
      <p:ext uri="{BB962C8B-B14F-4D97-AF65-F5344CB8AC3E}">
        <p14:creationId xmlns:p14="http://schemas.microsoft.com/office/powerpoint/2010/main" val="384106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C05E6D-6A65-4ABD-875C-954F8D4F5A62}" type="slidenum">
              <a:rPr kumimoji="0" lang="en-US" sz="9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sz="9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542131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66503" y="-55562"/>
            <a:ext cx="12518967" cy="3657600"/>
          </a:xfrm>
          <a:prstGeom prst="rect">
            <a:avLst/>
          </a:prstGeom>
          <a:solidFill>
            <a:srgbClr val="44A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E81773F8-747F-4DB8-869A-30EE55502AF6}"/>
              </a:ext>
            </a:extLst>
          </p:cNvPr>
          <p:cNvSpPr/>
          <p:nvPr/>
        </p:nvSpPr>
        <p:spPr>
          <a:xfrm>
            <a:off x="-66502" y="3602038"/>
            <a:ext cx="12518967" cy="325596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524000" y="136525"/>
            <a:ext cx="9144000" cy="2387600"/>
          </a:xfrm>
        </p:spPr>
        <p:txBody>
          <a:bodyPr anchor="b"/>
          <a:lstStyle>
            <a:lvl1pPr algn="ctr">
              <a:defRPr sz="60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pPr>
              <a:defRPr/>
            </a:pPr>
            <a:endParaRPr lang="nl-NL" dirty="0"/>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A28B49E7-9988-4ED1-8373-35F647B5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33" y="4659557"/>
            <a:ext cx="2531093" cy="1452406"/>
          </a:xfrm>
          <a:prstGeom prst="rect">
            <a:avLst/>
          </a:prstGeom>
        </p:spPr>
      </p:pic>
    </p:spTree>
    <p:extLst>
      <p:ext uri="{BB962C8B-B14F-4D97-AF65-F5344CB8AC3E}">
        <p14:creationId xmlns:p14="http://schemas.microsoft.com/office/powerpoint/2010/main" val="69931817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CA75D8-30CC-4149-B0EE-6C11B19BA0B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A66E83B-B9D4-47F4-9EBF-0A4626AECA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BA7F98-DF99-4920-8C1F-D468B384FAC1}"/>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7F88D253-8A58-4125-A227-13E738D48AE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FA5504E-511A-417A-A6BA-EF7240883A61}"/>
              </a:ext>
            </a:extLst>
          </p:cNvPr>
          <p:cNvSpPr>
            <a:spLocks noGrp="1"/>
          </p:cNvSpPr>
          <p:nvPr>
            <p:ph type="sldNum" sz="quarter" idx="12"/>
          </p:nvPr>
        </p:nvSpPr>
        <p:spPr/>
        <p:txBody>
          <a:bodyPr/>
          <a:lstStyle/>
          <a:p>
            <a:pPr>
              <a:defRPr/>
            </a:pPr>
            <a:r>
              <a:rPr lang="nl-NL"/>
              <a:t>© ap2008 | </a:t>
            </a:r>
            <a:fld id="{7BE05496-3B10-4A41-8C93-08BB49645C7C}" type="slidenum">
              <a:rPr lang="nl-NL" smtClean="0"/>
              <a:pPr>
                <a:defRPr/>
              </a:pPr>
              <a:t>‹nr.›</a:t>
            </a:fld>
            <a:endParaRPr lang="nl-NL" dirty="0"/>
          </a:p>
        </p:txBody>
      </p:sp>
    </p:spTree>
    <p:extLst>
      <p:ext uri="{BB962C8B-B14F-4D97-AF65-F5344CB8AC3E}">
        <p14:creationId xmlns:p14="http://schemas.microsoft.com/office/powerpoint/2010/main" val="3796167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79AEEB0-02B2-447D-B1FD-D25D55DD56CE}"/>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47050A7-1669-4805-929E-741E4C4CF3E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9C78FC2-A4A1-4447-98A1-FB656BDDD885}"/>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9463AC9B-1104-4245-83B2-941B2D3520D9}"/>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51C8C71-ADCE-408A-BD03-6A30265139E7}"/>
              </a:ext>
            </a:extLst>
          </p:cNvPr>
          <p:cNvSpPr>
            <a:spLocks noGrp="1"/>
          </p:cNvSpPr>
          <p:nvPr>
            <p:ph type="sldNum" sz="quarter" idx="12"/>
          </p:nvPr>
        </p:nvSpPr>
        <p:spPr/>
        <p:txBody>
          <a:bodyPr/>
          <a:lstStyle/>
          <a:p>
            <a:pPr>
              <a:defRPr/>
            </a:pPr>
            <a:r>
              <a:rPr lang="nl-NL"/>
              <a:t>© ap2008 | </a:t>
            </a:r>
            <a:fld id="{816F3D47-FFE9-479F-9037-FEF9EA7AD694}" type="slidenum">
              <a:rPr lang="nl-NL" smtClean="0"/>
              <a:pPr>
                <a:defRPr/>
              </a:pPr>
              <a:t>‹nr.›</a:t>
            </a:fld>
            <a:endParaRPr lang="nl-NL" dirty="0"/>
          </a:p>
        </p:txBody>
      </p:sp>
    </p:spTree>
    <p:extLst>
      <p:ext uri="{BB962C8B-B14F-4D97-AF65-F5344CB8AC3E}">
        <p14:creationId xmlns:p14="http://schemas.microsoft.com/office/powerpoint/2010/main" val="756923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6842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1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‹nr.›</a:t>
            </a:fld>
            <a:endParaRPr lang="nl-NL" dirty="0"/>
          </a:p>
        </p:txBody>
      </p:sp>
    </p:spTree>
    <p:extLst>
      <p:ext uri="{BB962C8B-B14F-4D97-AF65-F5344CB8AC3E}">
        <p14:creationId xmlns:p14="http://schemas.microsoft.com/office/powerpoint/2010/main" val="175125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‹nr.›</a:t>
            </a:fld>
            <a:endParaRPr lang="nl-NL" dirty="0"/>
          </a:p>
        </p:txBody>
      </p:sp>
    </p:spTree>
    <p:extLst>
      <p:ext uri="{BB962C8B-B14F-4D97-AF65-F5344CB8AC3E}">
        <p14:creationId xmlns:p14="http://schemas.microsoft.com/office/powerpoint/2010/main" val="145115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F8B325-2136-406D-BF0A-E575C7306B7F}"/>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12A1A84-3D08-49DA-A4A4-7023BFE6C81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91B5DB36-3733-4D71-9D2B-5502BA30CF0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884AE63-C510-4ABD-BCB9-469A9F65ECC2}"/>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6" name="Tijdelijke aanduiding voor voettekst 5">
            <a:extLst>
              <a:ext uri="{FF2B5EF4-FFF2-40B4-BE49-F238E27FC236}">
                <a16:creationId xmlns:a16="http://schemas.microsoft.com/office/drawing/2014/main" id="{20A8498C-B6A6-4DC9-8255-569230952C6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D77CFB-1B09-43DB-9177-427CFFA2B1D2}"/>
              </a:ext>
            </a:extLst>
          </p:cNvPr>
          <p:cNvSpPr>
            <a:spLocks noGrp="1"/>
          </p:cNvSpPr>
          <p:nvPr>
            <p:ph type="sldNum" sz="quarter" idx="12"/>
          </p:nvPr>
        </p:nvSpPr>
        <p:spPr/>
        <p:txBody>
          <a:bodyPr/>
          <a:lstStyle/>
          <a:p>
            <a:pPr>
              <a:defRPr/>
            </a:pPr>
            <a:r>
              <a:rPr lang="nl-NL"/>
              <a:t>© ap2008 | </a:t>
            </a:r>
            <a:fld id="{F8B896B4-E00B-4DE9-9035-90E8A04EE6C5}" type="slidenum">
              <a:rPr lang="nl-NL" smtClean="0"/>
              <a:pPr>
                <a:defRPr/>
              </a:pPr>
              <a:t>‹nr.›</a:t>
            </a:fld>
            <a:endParaRPr lang="nl-NL" dirty="0"/>
          </a:p>
        </p:txBody>
      </p:sp>
    </p:spTree>
    <p:extLst>
      <p:ext uri="{BB962C8B-B14F-4D97-AF65-F5344CB8AC3E}">
        <p14:creationId xmlns:p14="http://schemas.microsoft.com/office/powerpoint/2010/main" val="116146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8494-5C63-47C0-84BE-8ED0D3FF691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C63C31E-AB27-4678-9D54-B1D0D3466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F81428D-6F2B-4A4F-BE3B-04884F6C65F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EF87D035-5B4E-4F7A-A699-252D6B1852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D354858C-4DA6-4DAE-93E2-3D7E0C6E07E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3997C63-4B1E-4009-A760-23659F6D4C4F}"/>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8" name="Tijdelijke aanduiding voor voettekst 7">
            <a:extLst>
              <a:ext uri="{FF2B5EF4-FFF2-40B4-BE49-F238E27FC236}">
                <a16:creationId xmlns:a16="http://schemas.microsoft.com/office/drawing/2014/main" id="{2D13070B-C3A5-4C21-93A3-2901C5275C77}"/>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1C467616-5346-4858-8558-4E52489215E3}"/>
              </a:ext>
            </a:extLst>
          </p:cNvPr>
          <p:cNvSpPr>
            <a:spLocks noGrp="1"/>
          </p:cNvSpPr>
          <p:nvPr>
            <p:ph type="sldNum" sz="quarter" idx="12"/>
          </p:nvPr>
        </p:nvSpPr>
        <p:spPr/>
        <p:txBody>
          <a:bodyPr/>
          <a:lstStyle/>
          <a:p>
            <a:pPr>
              <a:defRPr/>
            </a:pPr>
            <a:r>
              <a:rPr lang="nl-NL"/>
              <a:t>© ap2008 | </a:t>
            </a:r>
            <a:fld id="{CBA431D4-C4EA-4267-BBB6-C71DCDFCE14A}" type="slidenum">
              <a:rPr lang="nl-NL" smtClean="0"/>
              <a:pPr>
                <a:defRPr/>
              </a:pPr>
              <a:t>‹nr.›</a:t>
            </a:fld>
            <a:endParaRPr lang="nl-NL" dirty="0"/>
          </a:p>
        </p:txBody>
      </p:sp>
    </p:spTree>
    <p:extLst>
      <p:ext uri="{BB962C8B-B14F-4D97-AF65-F5344CB8AC3E}">
        <p14:creationId xmlns:p14="http://schemas.microsoft.com/office/powerpoint/2010/main" val="420181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3B850-D9CF-469D-8F6A-E2BDD637AAA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18378AF-4848-4FF4-8280-7D9ECB8B1B9A}"/>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4" name="Tijdelijke aanduiding voor voettekst 3">
            <a:extLst>
              <a:ext uri="{FF2B5EF4-FFF2-40B4-BE49-F238E27FC236}">
                <a16:creationId xmlns:a16="http://schemas.microsoft.com/office/drawing/2014/main" id="{00949076-FEA0-4733-9BD4-144121369E5D}"/>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AEEBC9A3-1316-4097-A51D-A3E7C9F05717}"/>
              </a:ext>
            </a:extLst>
          </p:cNvPr>
          <p:cNvSpPr>
            <a:spLocks noGrp="1"/>
          </p:cNvSpPr>
          <p:nvPr>
            <p:ph type="sldNum" sz="quarter" idx="12"/>
          </p:nvPr>
        </p:nvSpPr>
        <p:spPr/>
        <p:txBody>
          <a:bodyPr/>
          <a:lstStyle/>
          <a:p>
            <a:pPr>
              <a:defRPr/>
            </a:pPr>
            <a:r>
              <a:rPr lang="nl-NL"/>
              <a:t>© ap| </a:t>
            </a:r>
            <a:fld id="{8B81F973-C481-4980-A0B7-87F0E9C31755}" type="slidenum">
              <a:rPr lang="nl-NL" smtClean="0"/>
              <a:pPr>
                <a:defRPr/>
              </a:pPr>
              <a:t>‹nr.›</a:t>
            </a:fld>
            <a:endParaRPr lang="nl-NL" dirty="0"/>
          </a:p>
        </p:txBody>
      </p:sp>
    </p:spTree>
    <p:extLst>
      <p:ext uri="{BB962C8B-B14F-4D97-AF65-F5344CB8AC3E}">
        <p14:creationId xmlns:p14="http://schemas.microsoft.com/office/powerpoint/2010/main" val="392972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9D634B5-8C2D-48AE-91EA-C4594F8C1258}"/>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3" name="Tijdelijke aanduiding voor voettekst 2">
            <a:extLst>
              <a:ext uri="{FF2B5EF4-FFF2-40B4-BE49-F238E27FC236}">
                <a16:creationId xmlns:a16="http://schemas.microsoft.com/office/drawing/2014/main" id="{E0A0C514-A640-4C96-B201-54186C9AFDB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9500356-ABD5-4B99-B278-E17553C156DF}"/>
              </a:ext>
            </a:extLst>
          </p:cNvPr>
          <p:cNvSpPr>
            <a:spLocks noGrp="1"/>
          </p:cNvSpPr>
          <p:nvPr>
            <p:ph type="sldNum" sz="quarter" idx="12"/>
          </p:nvPr>
        </p:nvSpPr>
        <p:spPr/>
        <p:txBody>
          <a:bodyPr/>
          <a:lstStyle/>
          <a:p>
            <a:pPr>
              <a:defRPr/>
            </a:pPr>
            <a:r>
              <a:rPr lang="nl-NL"/>
              <a:t>© ap2008 | </a:t>
            </a:r>
            <a:fld id="{1B713D80-EF8A-4A88-BBD7-6C507639B2E2}" type="slidenum">
              <a:rPr lang="nl-NL" smtClean="0"/>
              <a:pPr>
                <a:defRPr/>
              </a:pPr>
              <a:t>‹nr.›</a:t>
            </a:fld>
            <a:endParaRPr lang="nl-NL" dirty="0"/>
          </a:p>
        </p:txBody>
      </p:sp>
    </p:spTree>
    <p:extLst>
      <p:ext uri="{BB962C8B-B14F-4D97-AF65-F5344CB8AC3E}">
        <p14:creationId xmlns:p14="http://schemas.microsoft.com/office/powerpoint/2010/main" val="1124479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76E74-348C-48C3-A13E-74C76572AE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BBF6845-2F60-4F6C-831E-1BAF210E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9B303079-BF21-44E3-8E18-CFA9C1697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763318B-D3A7-4D55-82AF-7D19CCD01683}"/>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6" name="Tijdelijke aanduiding voor voettekst 5">
            <a:extLst>
              <a:ext uri="{FF2B5EF4-FFF2-40B4-BE49-F238E27FC236}">
                <a16:creationId xmlns:a16="http://schemas.microsoft.com/office/drawing/2014/main" id="{C16126F0-267A-413E-A20B-7214BF1467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EE8EF28-8D87-4E29-987A-25E61C23CF1A}"/>
              </a:ext>
            </a:extLst>
          </p:cNvPr>
          <p:cNvSpPr>
            <a:spLocks noGrp="1"/>
          </p:cNvSpPr>
          <p:nvPr>
            <p:ph type="sldNum" sz="quarter" idx="12"/>
          </p:nvPr>
        </p:nvSpPr>
        <p:spPr/>
        <p:txBody>
          <a:bodyPr/>
          <a:lstStyle/>
          <a:p>
            <a:pPr>
              <a:defRPr/>
            </a:pPr>
            <a:r>
              <a:rPr lang="nl-NL"/>
              <a:t>© ap2008 | </a:t>
            </a:r>
            <a:fld id="{85DF2318-0576-4E4A-A8B4-7BF50C294295}" type="slidenum">
              <a:rPr lang="nl-NL" smtClean="0"/>
              <a:pPr>
                <a:defRPr/>
              </a:pPr>
              <a:t>‹nr.›</a:t>
            </a:fld>
            <a:endParaRPr lang="nl-NL" dirty="0"/>
          </a:p>
        </p:txBody>
      </p:sp>
    </p:spTree>
    <p:extLst>
      <p:ext uri="{BB962C8B-B14F-4D97-AF65-F5344CB8AC3E}">
        <p14:creationId xmlns:p14="http://schemas.microsoft.com/office/powerpoint/2010/main" val="343210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68CD6-8C62-40B2-A334-AB8A4A31F17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5C519671-7768-46CF-9589-EC18A631F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a:p>
        </p:txBody>
      </p:sp>
      <p:sp>
        <p:nvSpPr>
          <p:cNvPr id="4" name="Tijdelijke aanduiding voor tekst 3">
            <a:extLst>
              <a:ext uri="{FF2B5EF4-FFF2-40B4-BE49-F238E27FC236}">
                <a16:creationId xmlns:a16="http://schemas.microsoft.com/office/drawing/2014/main" id="{43BB512F-050B-486A-BF60-FAF904A2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3014279-A0D6-4628-B04E-B73C6A41F2C2}"/>
              </a:ext>
            </a:extLst>
          </p:cNvPr>
          <p:cNvSpPr>
            <a:spLocks noGrp="1"/>
          </p:cNvSpPr>
          <p:nvPr>
            <p:ph type="dt" sz="half" idx="10"/>
          </p:nvPr>
        </p:nvSpPr>
        <p:spPr/>
        <p:txBody>
          <a:bodyPr/>
          <a:lstStyle/>
          <a:p>
            <a:fld id="{2661A00B-007A-4326-8859-8C83DD4C6E5D}" type="datetimeFigureOut">
              <a:rPr lang="nl-BE" smtClean="0"/>
              <a:t>16/05/2023</a:t>
            </a:fld>
            <a:endParaRPr lang="nl-BE"/>
          </a:p>
        </p:txBody>
      </p:sp>
      <p:sp>
        <p:nvSpPr>
          <p:cNvPr id="6" name="Tijdelijke aanduiding voor voettekst 5">
            <a:extLst>
              <a:ext uri="{FF2B5EF4-FFF2-40B4-BE49-F238E27FC236}">
                <a16:creationId xmlns:a16="http://schemas.microsoft.com/office/drawing/2014/main" id="{9E1844A0-29A9-431A-BC59-A681E7C2241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B01B68-315D-4275-93E7-1CD101EBA32F}"/>
              </a:ext>
            </a:extLst>
          </p:cNvPr>
          <p:cNvSpPr>
            <a:spLocks noGrp="1"/>
          </p:cNvSpPr>
          <p:nvPr>
            <p:ph type="sldNum" sz="quarter" idx="12"/>
          </p:nvPr>
        </p:nvSpPr>
        <p:spPr/>
        <p:txBody>
          <a:bodyPr/>
          <a:lstStyle/>
          <a:p>
            <a:pPr>
              <a:defRPr/>
            </a:pPr>
            <a:r>
              <a:rPr lang="nl-NL"/>
              <a:t>© ap2008 | </a:t>
            </a:r>
            <a:fld id="{EEF52B10-FE16-474A-A3EE-A30968C8FBB4}" type="slidenum">
              <a:rPr lang="nl-NL" smtClean="0"/>
              <a:pPr>
                <a:defRPr/>
              </a:pPr>
              <a:t>‹nr.›</a:t>
            </a:fld>
            <a:endParaRPr lang="nl-NL" dirty="0"/>
          </a:p>
        </p:txBody>
      </p:sp>
    </p:spTree>
    <p:extLst>
      <p:ext uri="{BB962C8B-B14F-4D97-AF65-F5344CB8AC3E}">
        <p14:creationId xmlns:p14="http://schemas.microsoft.com/office/powerpoint/2010/main" val="2358139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0694DA2-4E03-486D-860B-09738154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685C7508-DC72-4533-8509-4CD894650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831C0E2D-36AC-4651-B5A5-7C24D95AA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1A00B-007A-4326-8859-8C83DD4C6E5D}"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B2F3C7A1-BCFE-4981-8966-87B26FEB7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9C052746-846E-4603-B721-809D7198C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endParaRPr lang="nl-NL" dirty="0"/>
          </a:p>
        </p:txBody>
      </p:sp>
      <p:pic>
        <p:nvPicPr>
          <p:cNvPr id="1026" name="Picture 2" descr="Huisstijl | AP Hogeschool">
            <a:extLst>
              <a:ext uri="{FF2B5EF4-FFF2-40B4-BE49-F238E27FC236}">
                <a16:creationId xmlns:a16="http://schemas.microsoft.com/office/drawing/2014/main" id="{A63DCC07-2517-4A2E-85D4-1179A0BDB0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ADEA6C63-59A4-49ED-A761-DE84E53782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38852" y="5744"/>
            <a:ext cx="658715" cy="377988"/>
          </a:xfrm>
          <a:prstGeom prst="rect">
            <a:avLst/>
          </a:prstGeom>
        </p:spPr>
      </p:pic>
      <p:pic>
        <p:nvPicPr>
          <p:cNvPr id="10" name="Picture 2" descr="https://fbcdn-profile-a.akamaihd.net/hprofile-ak-ash1/t1/s160x160/374436_476699385701555_1606017591_a.jpg">
            <a:extLst>
              <a:ext uri="{FF2B5EF4-FFF2-40B4-BE49-F238E27FC236}">
                <a16:creationId xmlns:a16="http://schemas.microsoft.com/office/drawing/2014/main" id="{148B6FBF-2092-4A57-BE2C-4EF11344B4EC}"/>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1558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ziescherp.b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1524000" y="136525"/>
            <a:ext cx="9144000" cy="2387600"/>
          </a:xfrm>
        </p:spPr>
        <p:txBody>
          <a:bodyPr vert="horz" lIns="91440" tIns="45720" rIns="91440" bIns="45720" rtlCol="0" anchor="b">
            <a:normAutofit/>
          </a:bodyPr>
          <a:lstStyle/>
          <a:p>
            <a:r>
              <a:rPr lang="en-US" dirty="0"/>
              <a:t>1. Stack en heap</a:t>
            </a:r>
          </a:p>
        </p:txBody>
      </p:sp>
      <p:sp>
        <p:nvSpPr>
          <p:cNvPr id="167939" name="Rectangle 9"/>
          <p:cNvSpPr>
            <a:spLocks noChangeArrowheads="1"/>
          </p:cNvSpPr>
          <p:nvPr/>
        </p:nvSpPr>
        <p:spPr bwMode="auto">
          <a:xfrm>
            <a:off x="1524000" y="3602038"/>
            <a:ext cx="9144000" cy="1655762"/>
          </a:xfrm>
          <a:prstGeom prst="rect">
            <a:avLst/>
          </a:prstGeom>
        </p:spPr>
        <p:txBody>
          <a:bodyPr vert="horz" lIns="91440" tIns="45720" rIns="91440" bIns="45720" rtlCol="0">
            <a:normAutofit/>
          </a:bodyPr>
          <a:lstStyle/>
          <a:p>
            <a:pPr marR="0" lvl="0" algn="ctr" fontAlgn="base">
              <a:lnSpc>
                <a:spcPct val="90000"/>
              </a:lnSpc>
              <a:spcBef>
                <a:spcPts val="1000"/>
              </a:spcBef>
              <a:spcAft>
                <a:spcPct val="0"/>
              </a:spcAft>
              <a:buClrTx/>
              <a:buSzTx/>
              <a:tabLst/>
              <a:defRPr/>
            </a:pPr>
            <a:r>
              <a:rPr lang="en-US" sz="2400"/>
              <a:t>H10</a:t>
            </a:r>
            <a:r>
              <a:rPr kumimoji="0" lang="en-US" sz="2400" b="0" i="0" u="none" strike="noStrike" cap="none" spc="0" normalizeH="0" baseline="0" noProof="0">
                <a:ln>
                  <a:noFill/>
                </a:ln>
                <a:effectLst/>
                <a:uLnTx/>
                <a:uFillTx/>
              </a:rPr>
              <a:t>. </a:t>
            </a:r>
            <a:r>
              <a:rPr kumimoji="0" lang="en-US" sz="2400" b="0" i="0" u="none" strike="noStrike" cap="none" spc="0" normalizeH="0" baseline="0" noProof="0" dirty="0" err="1">
                <a:ln>
                  <a:noFill/>
                </a:ln>
                <a:effectLst/>
                <a:uLnTx/>
                <a:uFillTx/>
              </a:rPr>
              <a:t>Geheugenmanagement</a:t>
            </a:r>
            <a:r>
              <a:rPr kumimoji="0" lang="en-US" sz="2400" b="0" i="0" u="none" strike="noStrike" cap="none" spc="0" normalizeH="0" baseline="0" noProof="0" dirty="0">
                <a:ln>
                  <a:noFill/>
                </a:ln>
                <a:effectLst/>
                <a:uLnTx/>
                <a:uFillTx/>
              </a:rPr>
              <a:t>, </a:t>
            </a:r>
            <a:r>
              <a:rPr kumimoji="0" lang="en-US" sz="2400" b="0" i="0" u="none" strike="noStrike" cap="none" spc="0" normalizeH="0" baseline="0" noProof="0" dirty="0" err="1">
                <a:ln>
                  <a:noFill/>
                </a:ln>
                <a:effectLst/>
                <a:uLnTx/>
                <a:uFillTx/>
              </a:rPr>
              <a:t>uitzonderingen</a:t>
            </a:r>
            <a:r>
              <a:rPr kumimoji="0" lang="en-US" sz="2400" b="0" i="0" u="none" strike="noStrike" cap="none" spc="0" normalizeH="0" baseline="0" noProof="0" dirty="0">
                <a:ln>
                  <a:noFill/>
                </a:ln>
                <a:effectLst/>
                <a:uLnTx/>
                <a:uFillTx/>
              </a:rPr>
              <a:t> en namespaces</a:t>
            </a:r>
          </a:p>
        </p:txBody>
      </p:sp>
      <p:sp>
        <p:nvSpPr>
          <p:cNvPr id="72" name="Slide Number Placeholder 3">
            <a:extLst>
              <a:ext uri="{FF2B5EF4-FFF2-40B4-BE49-F238E27FC236}">
                <a16:creationId xmlns:a16="http://schemas.microsoft.com/office/drawing/2014/main" id="{987C5AE3-4614-41DF-8364-953462D3F1AC}"/>
              </a:ext>
            </a:extLst>
          </p:cNvPr>
          <p:cNvSpPr>
            <a:spLocks noGrp="1"/>
          </p:cNvSpPr>
          <p:nvPr>
            <p:ph type="sldNum" sz="quarter" idx="12"/>
          </p:nvPr>
        </p:nvSpPr>
        <p:spPr>
          <a:xfrm>
            <a:off x="8610600" y="6356350"/>
            <a:ext cx="2743200" cy="365125"/>
          </a:xfrm>
        </p:spPr>
        <p:txBody>
          <a:bodyPr/>
          <a:lstStyle/>
          <a:p>
            <a:pPr>
              <a:defRPr/>
            </a:pPr>
            <a:endParaRPr lang="nl-NL"/>
          </a:p>
        </p:txBody>
      </p:sp>
    </p:spTree>
    <p:extLst>
      <p:ext uri="{BB962C8B-B14F-4D97-AF65-F5344CB8AC3E}">
        <p14:creationId xmlns:p14="http://schemas.microsoft.com/office/powerpoint/2010/main" val="888628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10</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3074" name="Picture 2">
            <a:extLst>
              <a:ext uri="{FF2B5EF4-FFF2-40B4-BE49-F238E27FC236}">
                <a16:creationId xmlns:a16="http://schemas.microsoft.com/office/drawing/2014/main" id="{697204BC-F7F6-4C33-1E58-1558AF4B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80" y="2122884"/>
            <a:ext cx="5895490" cy="375681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AAF7439D-951A-0731-2955-B3A3F15B3D13}"/>
              </a:ext>
            </a:extLst>
          </p:cNvPr>
          <p:cNvSpPr/>
          <p:nvPr/>
        </p:nvSpPr>
        <p:spPr>
          <a:xfrm>
            <a:off x="838200" y="2724377"/>
            <a:ext cx="4101353" cy="537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noFill/>
            </a:endParaRPr>
          </a:p>
        </p:txBody>
      </p:sp>
      <p:pic>
        <p:nvPicPr>
          <p:cNvPr id="6146" name="Picture 2">
            <a:extLst>
              <a:ext uri="{FF2B5EF4-FFF2-40B4-BE49-F238E27FC236}">
                <a16:creationId xmlns:a16="http://schemas.microsoft.com/office/drawing/2014/main" id="{1FC1CB34-215A-2DF0-E8EC-E9E84E36C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380" y="2122883"/>
            <a:ext cx="5895490" cy="375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73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5E375-64DC-45AB-1900-ABA23AFDB584}"/>
              </a:ext>
            </a:extLst>
          </p:cNvPr>
          <p:cNvSpPr>
            <a:spLocks noGrp="1"/>
          </p:cNvSpPr>
          <p:nvPr>
            <p:ph type="title"/>
          </p:nvPr>
        </p:nvSpPr>
        <p:spPr/>
        <p:txBody>
          <a:bodyPr/>
          <a:lstStyle/>
          <a:p>
            <a:r>
              <a:rPr lang="nl-BE" dirty="0"/>
              <a:t>Ook arrays zijn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7155275C-6796-8344-D036-68D5A545322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E0B33CD6-52F9-2812-EA2D-05A226F71F02}"/>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11</a:t>
            </a:fld>
            <a:endParaRPr lang="nl-NL" dirty="0"/>
          </a:p>
        </p:txBody>
      </p:sp>
      <p:pic>
        <p:nvPicPr>
          <p:cNvPr id="6" name="Afbeelding 5">
            <a:extLst>
              <a:ext uri="{FF2B5EF4-FFF2-40B4-BE49-F238E27FC236}">
                <a16:creationId xmlns:a16="http://schemas.microsoft.com/office/drawing/2014/main" id="{16564BB0-8516-314A-0E81-F53D95A69E96}"/>
              </a:ext>
            </a:extLst>
          </p:cNvPr>
          <p:cNvPicPr>
            <a:picLocks noChangeAspect="1"/>
          </p:cNvPicPr>
          <p:nvPr/>
        </p:nvPicPr>
        <p:blipFill>
          <a:blip r:embed="rId3"/>
          <a:stretch>
            <a:fillRect/>
          </a:stretch>
        </p:blipFill>
        <p:spPr>
          <a:xfrm>
            <a:off x="1031602" y="1825625"/>
            <a:ext cx="4472994" cy="848040"/>
          </a:xfrm>
          <a:prstGeom prst="rect">
            <a:avLst/>
          </a:prstGeom>
        </p:spPr>
      </p:pic>
      <p:pic>
        <p:nvPicPr>
          <p:cNvPr id="8" name="Afbeelding 7">
            <a:extLst>
              <a:ext uri="{FF2B5EF4-FFF2-40B4-BE49-F238E27FC236}">
                <a16:creationId xmlns:a16="http://schemas.microsoft.com/office/drawing/2014/main" id="{4F3E5DFB-A0AD-6F1E-1218-10D512E9F1D8}"/>
              </a:ext>
            </a:extLst>
          </p:cNvPr>
          <p:cNvPicPr>
            <a:picLocks noChangeAspect="1"/>
          </p:cNvPicPr>
          <p:nvPr/>
        </p:nvPicPr>
        <p:blipFill>
          <a:blip r:embed="rId4"/>
          <a:stretch>
            <a:fillRect/>
          </a:stretch>
        </p:blipFill>
        <p:spPr>
          <a:xfrm>
            <a:off x="5697998" y="1825625"/>
            <a:ext cx="5244564" cy="3827929"/>
          </a:xfrm>
          <a:prstGeom prst="rect">
            <a:avLst/>
          </a:prstGeom>
        </p:spPr>
      </p:pic>
    </p:spTree>
    <p:extLst>
      <p:ext uri="{BB962C8B-B14F-4D97-AF65-F5344CB8AC3E}">
        <p14:creationId xmlns:p14="http://schemas.microsoft.com/office/powerpoint/2010/main" val="330644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5E375-64DC-45AB-1900-ABA23AFDB584}"/>
              </a:ext>
            </a:extLst>
          </p:cNvPr>
          <p:cNvSpPr>
            <a:spLocks noGrp="1"/>
          </p:cNvSpPr>
          <p:nvPr>
            <p:ph type="title"/>
          </p:nvPr>
        </p:nvSpPr>
        <p:spPr/>
        <p:txBody>
          <a:bodyPr/>
          <a:lstStyle/>
          <a:p>
            <a:r>
              <a:rPr lang="nl-BE" dirty="0"/>
              <a:t>Ook arrays zijn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7155275C-6796-8344-D036-68D5A545322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E0B33CD6-52F9-2812-EA2D-05A226F71F02}"/>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12</a:t>
            </a:fld>
            <a:endParaRPr lang="nl-NL" dirty="0"/>
          </a:p>
        </p:txBody>
      </p:sp>
      <p:pic>
        <p:nvPicPr>
          <p:cNvPr id="6" name="Afbeelding 5">
            <a:extLst>
              <a:ext uri="{FF2B5EF4-FFF2-40B4-BE49-F238E27FC236}">
                <a16:creationId xmlns:a16="http://schemas.microsoft.com/office/drawing/2014/main" id="{16564BB0-8516-314A-0E81-F53D95A69E96}"/>
              </a:ext>
            </a:extLst>
          </p:cNvPr>
          <p:cNvPicPr>
            <a:picLocks noChangeAspect="1"/>
          </p:cNvPicPr>
          <p:nvPr/>
        </p:nvPicPr>
        <p:blipFill>
          <a:blip r:embed="rId3"/>
          <a:stretch>
            <a:fillRect/>
          </a:stretch>
        </p:blipFill>
        <p:spPr>
          <a:xfrm>
            <a:off x="1031602" y="1825625"/>
            <a:ext cx="4472994" cy="848040"/>
          </a:xfrm>
          <a:prstGeom prst="rect">
            <a:avLst/>
          </a:prstGeom>
        </p:spPr>
      </p:pic>
      <p:pic>
        <p:nvPicPr>
          <p:cNvPr id="8" name="Afbeelding 7">
            <a:extLst>
              <a:ext uri="{FF2B5EF4-FFF2-40B4-BE49-F238E27FC236}">
                <a16:creationId xmlns:a16="http://schemas.microsoft.com/office/drawing/2014/main" id="{4F3E5DFB-A0AD-6F1E-1218-10D512E9F1D8}"/>
              </a:ext>
            </a:extLst>
          </p:cNvPr>
          <p:cNvPicPr>
            <a:picLocks noChangeAspect="1"/>
          </p:cNvPicPr>
          <p:nvPr/>
        </p:nvPicPr>
        <p:blipFill>
          <a:blip r:embed="rId4"/>
          <a:stretch>
            <a:fillRect/>
          </a:stretch>
        </p:blipFill>
        <p:spPr>
          <a:xfrm>
            <a:off x="5697998" y="1825625"/>
            <a:ext cx="5244564" cy="3827929"/>
          </a:xfrm>
          <a:prstGeom prst="rect">
            <a:avLst/>
          </a:prstGeom>
        </p:spPr>
      </p:pic>
      <p:pic>
        <p:nvPicPr>
          <p:cNvPr id="10" name="Afbeelding 9">
            <a:extLst>
              <a:ext uri="{FF2B5EF4-FFF2-40B4-BE49-F238E27FC236}">
                <a16:creationId xmlns:a16="http://schemas.microsoft.com/office/drawing/2014/main" id="{7CAFD950-1870-6854-8BE0-BA83AC983B4B}"/>
              </a:ext>
            </a:extLst>
          </p:cNvPr>
          <p:cNvPicPr>
            <a:picLocks noChangeAspect="1"/>
          </p:cNvPicPr>
          <p:nvPr/>
        </p:nvPicPr>
        <p:blipFill>
          <a:blip r:embed="rId5"/>
          <a:stretch>
            <a:fillRect/>
          </a:stretch>
        </p:blipFill>
        <p:spPr>
          <a:xfrm>
            <a:off x="1616329" y="3253555"/>
            <a:ext cx="3888267" cy="486034"/>
          </a:xfrm>
          <a:prstGeom prst="rect">
            <a:avLst/>
          </a:prstGeom>
        </p:spPr>
      </p:pic>
      <p:pic>
        <p:nvPicPr>
          <p:cNvPr id="12" name="Afbeelding 11">
            <a:extLst>
              <a:ext uri="{FF2B5EF4-FFF2-40B4-BE49-F238E27FC236}">
                <a16:creationId xmlns:a16="http://schemas.microsoft.com/office/drawing/2014/main" id="{7B574A2C-1124-CA80-76D5-8E8F444282F9}"/>
              </a:ext>
            </a:extLst>
          </p:cNvPr>
          <p:cNvPicPr>
            <a:picLocks noChangeAspect="1"/>
          </p:cNvPicPr>
          <p:nvPr/>
        </p:nvPicPr>
        <p:blipFill>
          <a:blip r:embed="rId6"/>
          <a:stretch>
            <a:fillRect/>
          </a:stretch>
        </p:blipFill>
        <p:spPr>
          <a:xfrm>
            <a:off x="5697998" y="1825624"/>
            <a:ext cx="5244564" cy="3827929"/>
          </a:xfrm>
          <a:prstGeom prst="rect">
            <a:avLst/>
          </a:prstGeom>
        </p:spPr>
      </p:pic>
    </p:spTree>
    <p:extLst>
      <p:ext uri="{BB962C8B-B14F-4D97-AF65-F5344CB8AC3E}">
        <p14:creationId xmlns:p14="http://schemas.microsoft.com/office/powerpoint/2010/main" val="26583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67DE5B-9A19-32F4-8CAB-18C46356A6F3}"/>
              </a:ext>
            </a:extLst>
          </p:cNvPr>
          <p:cNvSpPr>
            <a:spLocks noGrp="1"/>
          </p:cNvSpPr>
          <p:nvPr>
            <p:ph type="title"/>
          </p:nvPr>
        </p:nvSpPr>
        <p:spPr/>
        <p:txBody>
          <a:bodyPr/>
          <a:lstStyle/>
          <a:p>
            <a:r>
              <a:rPr lang="nl-BE" dirty="0"/>
              <a:t>Idem bij objecten</a:t>
            </a:r>
          </a:p>
        </p:txBody>
      </p:sp>
      <p:pic>
        <p:nvPicPr>
          <p:cNvPr id="8" name="Tijdelijke aanduiding voor inhoud 7">
            <a:extLst>
              <a:ext uri="{FF2B5EF4-FFF2-40B4-BE49-F238E27FC236}">
                <a16:creationId xmlns:a16="http://schemas.microsoft.com/office/drawing/2014/main" id="{7EC41ADD-A222-38E0-A0A0-3DC4D37F11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690688"/>
            <a:ext cx="5961675" cy="4351338"/>
          </a:xfrm>
        </p:spPr>
      </p:pic>
      <p:sp>
        <p:nvSpPr>
          <p:cNvPr id="4" name="Tijdelijke aanduiding voor dianummer 3">
            <a:extLst>
              <a:ext uri="{FF2B5EF4-FFF2-40B4-BE49-F238E27FC236}">
                <a16:creationId xmlns:a16="http://schemas.microsoft.com/office/drawing/2014/main" id="{C24C7EE8-3ADE-2104-D807-0473EAE42745}"/>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13</a:t>
            </a:fld>
            <a:endParaRPr lang="nl-NL" dirty="0"/>
          </a:p>
        </p:txBody>
      </p:sp>
      <p:pic>
        <p:nvPicPr>
          <p:cNvPr id="6" name="Afbeelding 5">
            <a:extLst>
              <a:ext uri="{FF2B5EF4-FFF2-40B4-BE49-F238E27FC236}">
                <a16:creationId xmlns:a16="http://schemas.microsoft.com/office/drawing/2014/main" id="{5C9AFF38-2DA3-36F8-14D7-2541B7B8B458}"/>
              </a:ext>
            </a:extLst>
          </p:cNvPr>
          <p:cNvPicPr>
            <a:picLocks noChangeAspect="1"/>
          </p:cNvPicPr>
          <p:nvPr/>
        </p:nvPicPr>
        <p:blipFill rotWithShape="1">
          <a:blip r:embed="rId3"/>
          <a:srcRect b="51056"/>
          <a:stretch/>
        </p:blipFill>
        <p:spPr>
          <a:xfrm>
            <a:off x="838200" y="1825625"/>
            <a:ext cx="5257800" cy="946232"/>
          </a:xfrm>
          <a:prstGeom prst="rect">
            <a:avLst/>
          </a:prstGeom>
        </p:spPr>
      </p:pic>
    </p:spTree>
    <p:extLst>
      <p:ext uri="{BB962C8B-B14F-4D97-AF65-F5344CB8AC3E}">
        <p14:creationId xmlns:p14="http://schemas.microsoft.com/office/powerpoint/2010/main" val="419250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67DE5B-9A19-32F4-8CAB-18C46356A6F3}"/>
              </a:ext>
            </a:extLst>
          </p:cNvPr>
          <p:cNvSpPr>
            <a:spLocks noGrp="1"/>
          </p:cNvSpPr>
          <p:nvPr>
            <p:ph type="title"/>
          </p:nvPr>
        </p:nvSpPr>
        <p:spPr/>
        <p:txBody>
          <a:bodyPr/>
          <a:lstStyle/>
          <a:p>
            <a:r>
              <a:rPr lang="nl-BE" dirty="0"/>
              <a:t>Idem bij objecten</a:t>
            </a:r>
          </a:p>
        </p:txBody>
      </p:sp>
      <p:pic>
        <p:nvPicPr>
          <p:cNvPr id="8" name="Tijdelijke aanduiding voor inhoud 7">
            <a:extLst>
              <a:ext uri="{FF2B5EF4-FFF2-40B4-BE49-F238E27FC236}">
                <a16:creationId xmlns:a16="http://schemas.microsoft.com/office/drawing/2014/main" id="{7EC41ADD-A222-38E0-A0A0-3DC4D37F11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690688"/>
            <a:ext cx="5961675" cy="4351338"/>
          </a:xfrm>
        </p:spPr>
      </p:pic>
      <p:sp>
        <p:nvSpPr>
          <p:cNvPr id="4" name="Tijdelijke aanduiding voor dianummer 3">
            <a:extLst>
              <a:ext uri="{FF2B5EF4-FFF2-40B4-BE49-F238E27FC236}">
                <a16:creationId xmlns:a16="http://schemas.microsoft.com/office/drawing/2014/main" id="{C24C7EE8-3ADE-2104-D807-0473EAE42745}"/>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14</a:t>
            </a:fld>
            <a:endParaRPr lang="nl-NL" dirty="0"/>
          </a:p>
        </p:txBody>
      </p:sp>
      <p:pic>
        <p:nvPicPr>
          <p:cNvPr id="6" name="Afbeelding 5">
            <a:extLst>
              <a:ext uri="{FF2B5EF4-FFF2-40B4-BE49-F238E27FC236}">
                <a16:creationId xmlns:a16="http://schemas.microsoft.com/office/drawing/2014/main" id="{5C9AFF38-2DA3-36F8-14D7-2541B7B8B458}"/>
              </a:ext>
            </a:extLst>
          </p:cNvPr>
          <p:cNvPicPr>
            <a:picLocks noChangeAspect="1"/>
          </p:cNvPicPr>
          <p:nvPr/>
        </p:nvPicPr>
        <p:blipFill rotWithShape="1">
          <a:blip r:embed="rId3"/>
          <a:srcRect b="31435"/>
          <a:stretch/>
        </p:blipFill>
        <p:spPr>
          <a:xfrm>
            <a:off x="838200" y="1825624"/>
            <a:ext cx="5257800" cy="1325563"/>
          </a:xfrm>
          <a:prstGeom prst="rect">
            <a:avLst/>
          </a:prstGeom>
        </p:spPr>
      </p:pic>
      <p:pic>
        <p:nvPicPr>
          <p:cNvPr id="5" name="Afbeelding 4">
            <a:extLst>
              <a:ext uri="{FF2B5EF4-FFF2-40B4-BE49-F238E27FC236}">
                <a16:creationId xmlns:a16="http://schemas.microsoft.com/office/drawing/2014/main" id="{50B3CED3-978D-AACB-10D8-24360FA82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1684783"/>
            <a:ext cx="5961675" cy="4351338"/>
          </a:xfrm>
          <a:prstGeom prst="rect">
            <a:avLst/>
          </a:prstGeom>
        </p:spPr>
      </p:pic>
      <p:sp>
        <p:nvSpPr>
          <p:cNvPr id="7" name="Tekstvak 6">
            <a:extLst>
              <a:ext uri="{FF2B5EF4-FFF2-40B4-BE49-F238E27FC236}">
                <a16:creationId xmlns:a16="http://schemas.microsoft.com/office/drawing/2014/main" id="{772DD7F9-45F2-C8B7-76E8-BD984D8377D5}"/>
              </a:ext>
            </a:extLst>
          </p:cNvPr>
          <p:cNvSpPr txBox="1"/>
          <p:nvPr/>
        </p:nvSpPr>
        <p:spPr>
          <a:xfrm>
            <a:off x="7718612" y="6169580"/>
            <a:ext cx="3909725" cy="369332"/>
          </a:xfrm>
          <a:prstGeom prst="rect">
            <a:avLst/>
          </a:prstGeom>
          <a:noFill/>
        </p:spPr>
        <p:txBody>
          <a:bodyPr wrap="none" rtlCol="0">
            <a:spAutoFit/>
          </a:bodyPr>
          <a:lstStyle/>
          <a:p>
            <a:r>
              <a:rPr lang="nl-BE" b="1" dirty="0"/>
              <a:t>Maar wat met dit “</a:t>
            </a:r>
            <a:r>
              <a:rPr lang="nl-BE" b="1" dirty="0" err="1"/>
              <a:t>orphan</a:t>
            </a:r>
            <a:r>
              <a:rPr lang="nl-BE" b="1" dirty="0"/>
              <a:t> object” ???</a:t>
            </a:r>
          </a:p>
        </p:txBody>
      </p:sp>
      <p:cxnSp>
        <p:nvCxnSpPr>
          <p:cNvPr id="10" name="Rechte verbindingslijn met pijl 9">
            <a:extLst>
              <a:ext uri="{FF2B5EF4-FFF2-40B4-BE49-F238E27FC236}">
                <a16:creationId xmlns:a16="http://schemas.microsoft.com/office/drawing/2014/main" id="{943609BE-B08E-5E27-2239-594BFF860409}"/>
              </a:ext>
            </a:extLst>
          </p:cNvPr>
          <p:cNvCxnSpPr/>
          <p:nvPr/>
        </p:nvCxnSpPr>
        <p:spPr>
          <a:xfrm flipV="1">
            <a:off x="9982200" y="5244353"/>
            <a:ext cx="94129" cy="9412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Afbeelding 10">
            <a:extLst>
              <a:ext uri="{FF2B5EF4-FFF2-40B4-BE49-F238E27FC236}">
                <a16:creationId xmlns:a16="http://schemas.microsoft.com/office/drawing/2014/main" id="{B1CC5168-7893-3036-B413-DBCC72A000DB}"/>
              </a:ext>
            </a:extLst>
          </p:cNvPr>
          <p:cNvPicPr>
            <a:picLocks noChangeAspect="1"/>
          </p:cNvPicPr>
          <p:nvPr/>
        </p:nvPicPr>
        <p:blipFill rotWithShape="1">
          <a:blip r:embed="rId3"/>
          <a:srcRect t="48853" r="93436" b="33526"/>
          <a:stretch/>
        </p:blipFill>
        <p:spPr>
          <a:xfrm>
            <a:off x="1438835" y="2792495"/>
            <a:ext cx="345142" cy="340659"/>
          </a:xfrm>
          <a:prstGeom prst="rect">
            <a:avLst/>
          </a:prstGeom>
        </p:spPr>
      </p:pic>
      <p:pic>
        <p:nvPicPr>
          <p:cNvPr id="12" name="Afbeelding 11">
            <a:extLst>
              <a:ext uri="{FF2B5EF4-FFF2-40B4-BE49-F238E27FC236}">
                <a16:creationId xmlns:a16="http://schemas.microsoft.com/office/drawing/2014/main" id="{00E8BC4E-E1CB-CDCD-2640-5C18CCECE08E}"/>
              </a:ext>
            </a:extLst>
          </p:cNvPr>
          <p:cNvPicPr>
            <a:picLocks noChangeAspect="1"/>
          </p:cNvPicPr>
          <p:nvPr/>
        </p:nvPicPr>
        <p:blipFill rotWithShape="1">
          <a:blip r:embed="rId3"/>
          <a:srcRect l="12404" t="48853" r="84357" b="34220"/>
          <a:stretch/>
        </p:blipFill>
        <p:spPr>
          <a:xfrm>
            <a:off x="900950" y="2805931"/>
            <a:ext cx="170329" cy="327223"/>
          </a:xfrm>
          <a:prstGeom prst="rect">
            <a:avLst/>
          </a:prstGeom>
        </p:spPr>
      </p:pic>
      <p:pic>
        <p:nvPicPr>
          <p:cNvPr id="13" name="Afbeelding 12">
            <a:extLst>
              <a:ext uri="{FF2B5EF4-FFF2-40B4-BE49-F238E27FC236}">
                <a16:creationId xmlns:a16="http://schemas.microsoft.com/office/drawing/2014/main" id="{D4995AF3-7AB3-B21F-436C-89A31CFD1AC3}"/>
              </a:ext>
            </a:extLst>
          </p:cNvPr>
          <p:cNvPicPr>
            <a:picLocks noChangeAspect="1"/>
          </p:cNvPicPr>
          <p:nvPr/>
        </p:nvPicPr>
        <p:blipFill rotWithShape="1">
          <a:blip r:embed="rId3"/>
          <a:srcRect l="16239" t="48853" r="80521" b="34622"/>
          <a:stretch/>
        </p:blipFill>
        <p:spPr>
          <a:xfrm>
            <a:off x="1698814" y="2792495"/>
            <a:ext cx="170328" cy="319471"/>
          </a:xfrm>
          <a:prstGeom prst="rect">
            <a:avLst/>
          </a:prstGeom>
        </p:spPr>
      </p:pic>
    </p:spTree>
    <p:extLst>
      <p:ext uri="{BB962C8B-B14F-4D97-AF65-F5344CB8AC3E}">
        <p14:creationId xmlns:p14="http://schemas.microsoft.com/office/powerpoint/2010/main" val="8660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Titel 1"/>
          <p:cNvSpPr>
            <a:spLocks noGrp="1"/>
          </p:cNvSpPr>
          <p:nvPr>
            <p:ph type="title"/>
          </p:nvPr>
        </p:nvSpPr>
        <p:spPr/>
        <p:txBody>
          <a:bodyPr/>
          <a:lstStyle/>
          <a:p>
            <a:r>
              <a:rPr lang="en-IE"/>
              <a:t>Werking stack</a:t>
            </a:r>
          </a:p>
        </p:txBody>
      </p:sp>
      <p:sp>
        <p:nvSpPr>
          <p:cNvPr id="109571" name="Tijdelijke aanduiding voor inhoud 2"/>
          <p:cNvSpPr>
            <a:spLocks noGrp="1"/>
          </p:cNvSpPr>
          <p:nvPr>
            <p:ph idx="1"/>
          </p:nvPr>
        </p:nvSpPr>
        <p:spPr/>
        <p:txBody>
          <a:bodyPr/>
          <a:lstStyle/>
          <a:p>
            <a:r>
              <a:rPr lang="en-IE" dirty="0"/>
              <a:t>Stack= LIFO-</a:t>
            </a:r>
            <a:r>
              <a:rPr lang="en-IE" dirty="0" err="1"/>
              <a:t>stapel</a:t>
            </a:r>
            <a:r>
              <a:rPr lang="en-IE" dirty="0"/>
              <a:t>  (last in, first out)</a:t>
            </a:r>
          </a:p>
          <a:p>
            <a:endParaRPr lang="en-IE" dirty="0"/>
          </a:p>
          <a:p>
            <a:r>
              <a:rPr lang="en-IE" dirty="0" err="1"/>
              <a:t>Bij</a:t>
            </a:r>
            <a:r>
              <a:rPr lang="en-IE" dirty="0"/>
              <a:t> </a:t>
            </a:r>
            <a:r>
              <a:rPr lang="en-IE" dirty="0" err="1"/>
              <a:t>oproepen</a:t>
            </a:r>
            <a:r>
              <a:rPr lang="en-IE" dirty="0"/>
              <a:t> </a:t>
            </a:r>
            <a:r>
              <a:rPr lang="en-IE" dirty="0" err="1"/>
              <a:t>methode</a:t>
            </a:r>
            <a:r>
              <a:rPr lang="en-IE" dirty="0"/>
              <a:t> </a:t>
            </a:r>
            <a:r>
              <a:rPr lang="en-IE" dirty="0" err="1"/>
              <a:t>AddFive</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CD95A81-5E8A-434D-8DEE-F46B94766DC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9573" name="Picture 2"/>
          <p:cNvPicPr>
            <a:picLocks noChangeAspect="1" noChangeArrowheads="1"/>
          </p:cNvPicPr>
          <p:nvPr/>
        </p:nvPicPr>
        <p:blipFill>
          <a:blip r:embed="rId2" cstate="print"/>
          <a:srcRect/>
          <a:stretch>
            <a:fillRect/>
          </a:stretch>
        </p:blipFill>
        <p:spPr bwMode="auto">
          <a:xfrm>
            <a:off x="1371270" y="2650033"/>
            <a:ext cx="4600905" cy="2082306"/>
          </a:xfrm>
          <a:prstGeom prst="rect">
            <a:avLst/>
          </a:prstGeom>
          <a:noFill/>
          <a:ln w="9525">
            <a:noFill/>
            <a:miter lim="800000"/>
            <a:headEnd/>
            <a:tailEnd/>
          </a:ln>
        </p:spPr>
      </p:pic>
      <p:pic>
        <p:nvPicPr>
          <p:cNvPr id="109574" name="Picture 3"/>
          <p:cNvPicPr>
            <a:picLocks noChangeAspect="1" noChangeArrowheads="1"/>
          </p:cNvPicPr>
          <p:nvPr/>
        </p:nvPicPr>
        <p:blipFill>
          <a:blip r:embed="rId3" cstate="print"/>
          <a:srcRect/>
          <a:stretch>
            <a:fillRect/>
          </a:stretch>
        </p:blipFill>
        <p:spPr bwMode="auto">
          <a:xfrm>
            <a:off x="6803132" y="724003"/>
            <a:ext cx="3514633" cy="4162824"/>
          </a:xfrm>
          <a:prstGeom prst="rect">
            <a:avLst/>
          </a:prstGeom>
          <a:noFill/>
          <a:ln w="9525">
            <a:noFill/>
            <a:miter lim="800000"/>
            <a:headEnd/>
            <a:tailEnd/>
          </a:ln>
        </p:spPr>
      </p:pic>
      <p:cxnSp>
        <p:nvCxnSpPr>
          <p:cNvPr id="109575" name="Rechte verbindingslijn met pijl 7"/>
          <p:cNvCxnSpPr>
            <a:cxnSpLocks noChangeShapeType="1"/>
          </p:cNvCxnSpPr>
          <p:nvPr/>
        </p:nvCxnSpPr>
        <p:spPr bwMode="auto">
          <a:xfrm>
            <a:off x="4876800" y="2963863"/>
            <a:ext cx="2490788" cy="1262062"/>
          </a:xfrm>
          <a:prstGeom prst="straightConnector1">
            <a:avLst/>
          </a:prstGeom>
          <a:noFill/>
          <a:ln w="9525" algn="ctr">
            <a:solidFill>
              <a:schemeClr val="tx1"/>
            </a:solidFill>
            <a:round/>
            <a:headEnd/>
            <a:tailEnd type="arrow" w="med" len="med"/>
          </a:ln>
        </p:spPr>
      </p:cxnSp>
      <p:sp>
        <p:nvSpPr>
          <p:cNvPr id="109576" name="Rechthoek 13"/>
          <p:cNvSpPr>
            <a:spLocks noChangeArrowheads="1"/>
          </p:cNvSpPr>
          <p:nvPr/>
        </p:nvSpPr>
        <p:spPr bwMode="auto">
          <a:xfrm>
            <a:off x="2840855" y="2650033"/>
            <a:ext cx="2814222" cy="36939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06959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Titel 1"/>
          <p:cNvSpPr>
            <a:spLocks noGrp="1"/>
          </p:cNvSpPr>
          <p:nvPr>
            <p:ph type="title"/>
          </p:nvPr>
        </p:nvSpPr>
        <p:spPr/>
        <p:txBody>
          <a:bodyPr/>
          <a:lstStyle/>
          <a:p>
            <a:r>
              <a:rPr lang="en-IE"/>
              <a:t>Werking stack</a:t>
            </a:r>
          </a:p>
        </p:txBody>
      </p:sp>
      <p:sp>
        <p:nvSpPr>
          <p:cNvPr id="11059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45A01F31-4793-4B22-8329-26B2D34ABDC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0597" name="Picture 2"/>
          <p:cNvPicPr>
            <a:picLocks noChangeAspect="1" noChangeArrowheads="1"/>
          </p:cNvPicPr>
          <p:nvPr/>
        </p:nvPicPr>
        <p:blipFill>
          <a:blip r:embed="rId2" cstate="print"/>
          <a:srcRect/>
          <a:stretch>
            <a:fillRect/>
          </a:stretch>
        </p:blipFill>
        <p:spPr bwMode="auto">
          <a:xfrm>
            <a:off x="1869775" y="2172494"/>
            <a:ext cx="4121451" cy="1865312"/>
          </a:xfrm>
          <a:prstGeom prst="rect">
            <a:avLst/>
          </a:prstGeom>
          <a:noFill/>
          <a:ln w="9525">
            <a:noFill/>
            <a:miter lim="800000"/>
            <a:headEnd/>
            <a:tailEnd/>
          </a:ln>
        </p:spPr>
      </p:pic>
      <p:pic>
        <p:nvPicPr>
          <p:cNvPr id="110598" name="Picture 3"/>
          <p:cNvPicPr>
            <a:picLocks noChangeAspect="1" noChangeArrowheads="1"/>
          </p:cNvPicPr>
          <p:nvPr/>
        </p:nvPicPr>
        <p:blipFill>
          <a:blip r:embed="rId3" cstate="print"/>
          <a:srcRect/>
          <a:stretch>
            <a:fillRect/>
          </a:stretch>
        </p:blipFill>
        <p:spPr bwMode="auto">
          <a:xfrm>
            <a:off x="6986983" y="993894"/>
            <a:ext cx="3408100" cy="4036643"/>
          </a:xfrm>
          <a:prstGeom prst="rect">
            <a:avLst/>
          </a:prstGeom>
          <a:noFill/>
          <a:ln w="9525">
            <a:noFill/>
            <a:miter lim="800000"/>
            <a:headEnd/>
            <a:tailEnd/>
          </a:ln>
        </p:spPr>
      </p:pic>
      <p:sp>
        <p:nvSpPr>
          <p:cNvPr id="110599" name="PIJL-RECHTS 8"/>
          <p:cNvSpPr>
            <a:spLocks noChangeArrowheads="1"/>
          </p:cNvSpPr>
          <p:nvPr/>
        </p:nvSpPr>
        <p:spPr bwMode="auto">
          <a:xfrm>
            <a:off x="5991226" y="4162426"/>
            <a:ext cx="1198563" cy="557213"/>
          </a:xfrm>
          <a:prstGeom prst="rightArrow">
            <a:avLst>
              <a:gd name="adj1" fmla="val 50000"/>
              <a:gd name="adj2" fmla="val 50001"/>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Start</a:t>
            </a:r>
          </a:p>
        </p:txBody>
      </p:sp>
      <p:cxnSp>
        <p:nvCxnSpPr>
          <p:cNvPr id="110600" name="Rechte verbindingslijn met pijl 10"/>
          <p:cNvCxnSpPr>
            <a:cxnSpLocks noChangeShapeType="1"/>
            <a:endCxn id="110599" idx="1"/>
          </p:cNvCxnSpPr>
          <p:nvPr/>
        </p:nvCxnSpPr>
        <p:spPr bwMode="auto">
          <a:xfrm>
            <a:off x="4199138" y="2556769"/>
            <a:ext cx="1792088" cy="188426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0411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1623" name="Picture 3"/>
          <p:cNvPicPr>
            <a:picLocks noChangeAspect="1" noChangeArrowheads="1"/>
          </p:cNvPicPr>
          <p:nvPr/>
        </p:nvPicPr>
        <p:blipFill>
          <a:blip r:embed="rId2" cstate="print"/>
          <a:srcRect/>
          <a:stretch>
            <a:fillRect/>
          </a:stretch>
        </p:blipFill>
        <p:spPr bwMode="auto">
          <a:xfrm>
            <a:off x="6542110" y="1477802"/>
            <a:ext cx="3298933" cy="3902396"/>
          </a:xfrm>
          <a:prstGeom prst="rect">
            <a:avLst/>
          </a:prstGeom>
          <a:noFill/>
          <a:ln w="9525">
            <a:noFill/>
            <a:miter lim="800000"/>
            <a:headEnd/>
            <a:tailEnd/>
          </a:ln>
        </p:spPr>
      </p:pic>
      <p:sp>
        <p:nvSpPr>
          <p:cNvPr id="111618" name="Titel 1"/>
          <p:cNvSpPr>
            <a:spLocks noGrp="1"/>
          </p:cNvSpPr>
          <p:nvPr>
            <p:ph type="title"/>
          </p:nvPr>
        </p:nvSpPr>
        <p:spPr/>
        <p:txBody>
          <a:bodyPr/>
          <a:lstStyle/>
          <a:p>
            <a:r>
              <a:rPr lang="en-IE"/>
              <a:t>Werking stack</a:t>
            </a:r>
          </a:p>
        </p:txBody>
      </p:sp>
      <p:sp>
        <p:nvSpPr>
          <p:cNvPr id="1116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AB43D7-4EFA-4FA2-BD79-F1A0935F9EC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1621" name="Picture 2"/>
          <p:cNvPicPr>
            <a:picLocks noChangeAspect="1" noChangeArrowheads="1"/>
          </p:cNvPicPr>
          <p:nvPr/>
        </p:nvPicPr>
        <p:blipFill>
          <a:blip r:embed="rId3" cstate="print"/>
          <a:srcRect/>
          <a:stretch>
            <a:fillRect/>
          </a:stretch>
        </p:blipFill>
        <p:spPr bwMode="auto">
          <a:xfrm>
            <a:off x="1455404" y="2569593"/>
            <a:ext cx="4423109" cy="2001838"/>
          </a:xfrm>
          <a:prstGeom prst="rect">
            <a:avLst/>
          </a:prstGeom>
          <a:noFill/>
          <a:ln w="9525">
            <a:noFill/>
            <a:miter lim="800000"/>
            <a:headEnd/>
            <a:tailEnd/>
          </a:ln>
        </p:spPr>
      </p:pic>
      <p:cxnSp>
        <p:nvCxnSpPr>
          <p:cNvPr id="111622" name="Rechte verbindingslijn met pijl 10"/>
          <p:cNvCxnSpPr>
            <a:cxnSpLocks noChangeShapeType="1"/>
          </p:cNvCxnSpPr>
          <p:nvPr/>
        </p:nvCxnSpPr>
        <p:spPr bwMode="auto">
          <a:xfrm>
            <a:off x="3494921" y="3429000"/>
            <a:ext cx="3915530" cy="701675"/>
          </a:xfrm>
          <a:prstGeom prst="straightConnector1">
            <a:avLst/>
          </a:prstGeom>
          <a:noFill/>
          <a:ln w="9525" algn="ctr">
            <a:solidFill>
              <a:schemeClr val="tx1"/>
            </a:solidFill>
            <a:round/>
            <a:headEnd/>
            <a:tailEnd type="arrow" w="med" len="med"/>
          </a:ln>
        </p:spPr>
      </p:cxnSp>
      <p:sp>
        <p:nvSpPr>
          <p:cNvPr id="111624" name="Rechthoek 13"/>
          <p:cNvSpPr>
            <a:spLocks noChangeArrowheads="1"/>
          </p:cNvSpPr>
          <p:nvPr/>
        </p:nvSpPr>
        <p:spPr bwMode="auto">
          <a:xfrm>
            <a:off x="1970844" y="3189288"/>
            <a:ext cx="1524077" cy="32626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67566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Titel 1"/>
          <p:cNvSpPr>
            <a:spLocks noGrp="1"/>
          </p:cNvSpPr>
          <p:nvPr>
            <p:ph type="title"/>
          </p:nvPr>
        </p:nvSpPr>
        <p:spPr/>
        <p:txBody>
          <a:bodyPr/>
          <a:lstStyle/>
          <a:p>
            <a:r>
              <a:rPr lang="en-IE"/>
              <a:t>Werking stack</a:t>
            </a:r>
          </a:p>
        </p:txBody>
      </p:sp>
      <p:sp>
        <p:nvSpPr>
          <p:cNvPr id="11264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3340D01-F1BA-44AD-9DEC-6520B7A30AA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2645" name="Picture 2"/>
          <p:cNvPicPr>
            <a:picLocks noChangeAspect="1" noChangeArrowheads="1"/>
          </p:cNvPicPr>
          <p:nvPr/>
        </p:nvPicPr>
        <p:blipFill>
          <a:blip r:embed="rId2" cstate="print"/>
          <a:srcRect/>
          <a:stretch>
            <a:fillRect/>
          </a:stretch>
        </p:blipFill>
        <p:spPr bwMode="auto">
          <a:xfrm>
            <a:off x="1103463" y="2027239"/>
            <a:ext cx="4016225" cy="1817688"/>
          </a:xfrm>
          <a:prstGeom prst="rect">
            <a:avLst/>
          </a:prstGeom>
          <a:noFill/>
          <a:ln w="9525">
            <a:noFill/>
            <a:miter lim="800000"/>
            <a:headEnd/>
            <a:tailEnd/>
          </a:ln>
        </p:spPr>
      </p:pic>
      <p:sp>
        <p:nvSpPr>
          <p:cNvPr id="112646" name="Rechthoek 13"/>
          <p:cNvSpPr>
            <a:spLocks noChangeArrowheads="1"/>
          </p:cNvSpPr>
          <p:nvPr/>
        </p:nvSpPr>
        <p:spPr bwMode="auto">
          <a:xfrm>
            <a:off x="1103463" y="3429000"/>
            <a:ext cx="1621982" cy="30849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2647" name="Picture 2"/>
          <p:cNvPicPr>
            <a:picLocks noChangeAspect="1" noChangeArrowheads="1"/>
          </p:cNvPicPr>
          <p:nvPr/>
        </p:nvPicPr>
        <p:blipFill>
          <a:blip r:embed="rId3" cstate="print"/>
          <a:srcRect/>
          <a:stretch>
            <a:fillRect/>
          </a:stretch>
        </p:blipFill>
        <p:spPr bwMode="auto">
          <a:xfrm>
            <a:off x="5742696" y="1373942"/>
            <a:ext cx="3250383" cy="3863160"/>
          </a:xfrm>
          <a:prstGeom prst="rect">
            <a:avLst/>
          </a:prstGeom>
          <a:noFill/>
          <a:ln w="9525">
            <a:noFill/>
            <a:miter lim="800000"/>
            <a:headEnd/>
            <a:tailEnd/>
          </a:ln>
        </p:spPr>
      </p:pic>
    </p:spTree>
    <p:extLst>
      <p:ext uri="{BB962C8B-B14F-4D97-AF65-F5344CB8AC3E}">
        <p14:creationId xmlns:p14="http://schemas.microsoft.com/office/powerpoint/2010/main" val="147362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Titel 1"/>
          <p:cNvSpPr>
            <a:spLocks noGrp="1"/>
          </p:cNvSpPr>
          <p:nvPr>
            <p:ph type="title"/>
          </p:nvPr>
        </p:nvSpPr>
        <p:spPr/>
        <p:txBody>
          <a:bodyPr/>
          <a:lstStyle/>
          <a:p>
            <a:r>
              <a:rPr lang="en-IE"/>
              <a:t>Werking heap</a:t>
            </a:r>
          </a:p>
        </p:txBody>
      </p:sp>
      <p:sp>
        <p:nvSpPr>
          <p:cNvPr id="113667" name="Tijdelijke aanduiding voor inhoud 2"/>
          <p:cNvSpPr>
            <a:spLocks noGrp="1"/>
          </p:cNvSpPr>
          <p:nvPr>
            <p:ph idx="1"/>
          </p:nvPr>
        </p:nvSpPr>
        <p:spPr/>
        <p:txBody>
          <a:bodyPr/>
          <a:lstStyle/>
          <a:p>
            <a:r>
              <a:rPr lang="en-IE" dirty="0" err="1"/>
              <a:t>Stel</a:t>
            </a:r>
            <a:r>
              <a:rPr lang="en-IE" dirty="0"/>
              <a:t>, eigen </a:t>
            </a:r>
            <a:r>
              <a:rPr lang="en-IE" dirty="0" err="1"/>
              <a:t>klasse</a:t>
            </a:r>
            <a:r>
              <a:rPr lang="en-IE" dirty="0"/>
              <a:t> </a:t>
            </a:r>
            <a:r>
              <a:rPr lang="en-IE" dirty="0" err="1"/>
              <a:t>dit</a:t>
            </a:r>
            <a:r>
              <a:rPr lang="en-IE" dirty="0"/>
              <a:t> </a:t>
            </a:r>
            <a:r>
              <a:rPr lang="en-IE" dirty="0" err="1"/>
              <a:t>eenvoudige</a:t>
            </a:r>
            <a:r>
              <a:rPr lang="en-IE" dirty="0"/>
              <a:t> </a:t>
            </a:r>
            <a:r>
              <a:rPr lang="en-IE" dirty="0" err="1"/>
              <a:t>int</a:t>
            </a:r>
            <a:r>
              <a:rPr lang="en-IE" dirty="0"/>
              <a:t> </a:t>
            </a:r>
            <a:r>
              <a:rPr lang="en-IE" dirty="0" err="1"/>
              <a:t>bevat</a:t>
            </a:r>
            <a:r>
              <a:rPr lang="en-IE" dirty="0"/>
              <a:t>:</a:t>
            </a:r>
          </a:p>
          <a:p>
            <a:endParaRPr lang="en-IE" dirty="0"/>
          </a:p>
          <a:p>
            <a:endParaRPr lang="en-IE" dirty="0"/>
          </a:p>
          <a:p>
            <a:endParaRPr lang="en-IE" dirty="0"/>
          </a:p>
          <a:p>
            <a:endParaRPr lang="en-IE" dirty="0"/>
          </a:p>
          <a:p>
            <a:r>
              <a:rPr lang="en-IE" dirty="0" err="1"/>
              <a:t>Voorts</a:t>
            </a:r>
            <a:r>
              <a:rPr lang="en-IE" dirty="0"/>
              <a:t> </a:t>
            </a:r>
            <a:r>
              <a:rPr lang="en-IE" dirty="0" err="1"/>
              <a:t>nieuwe</a:t>
            </a:r>
            <a:r>
              <a:rPr lang="en-IE" dirty="0"/>
              <a:t> </a:t>
            </a:r>
            <a:r>
              <a:rPr lang="en-IE" dirty="0" err="1"/>
              <a:t>methode</a:t>
            </a:r>
            <a:r>
              <a:rPr lang="en-IE" dirty="0"/>
              <a:t> die </a:t>
            </a:r>
            <a:r>
              <a:rPr lang="en-IE" dirty="0" err="1"/>
              <a:t>deze</a:t>
            </a:r>
            <a:r>
              <a:rPr lang="en-IE" dirty="0"/>
              <a:t> </a:t>
            </a:r>
            <a:r>
              <a:rPr lang="en-IE" dirty="0" err="1"/>
              <a:t>klasse</a:t>
            </a:r>
            <a:r>
              <a:rPr lang="en-IE" dirty="0"/>
              <a:t> </a:t>
            </a:r>
            <a:r>
              <a:rPr lang="en-IE" dirty="0" err="1"/>
              <a:t>gebruikt</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68200DB0-BA92-469E-8343-E40751AAF0F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3669" name="Picture 2"/>
          <p:cNvPicPr>
            <a:picLocks noChangeAspect="1" noChangeArrowheads="1"/>
          </p:cNvPicPr>
          <p:nvPr/>
        </p:nvPicPr>
        <p:blipFill>
          <a:blip r:embed="rId2" cstate="print"/>
          <a:srcRect/>
          <a:stretch>
            <a:fillRect/>
          </a:stretch>
        </p:blipFill>
        <p:spPr bwMode="auto">
          <a:xfrm>
            <a:off x="5436949" y="2366983"/>
            <a:ext cx="3053081" cy="1180315"/>
          </a:xfrm>
          <a:prstGeom prst="rect">
            <a:avLst/>
          </a:prstGeom>
          <a:noFill/>
          <a:ln w="9525">
            <a:noFill/>
            <a:miter lim="800000"/>
            <a:headEnd/>
            <a:tailEnd/>
          </a:ln>
        </p:spPr>
      </p:pic>
      <p:pic>
        <p:nvPicPr>
          <p:cNvPr id="113670" name="Picture 3"/>
          <p:cNvPicPr>
            <a:picLocks noChangeAspect="1" noChangeArrowheads="1"/>
          </p:cNvPicPr>
          <p:nvPr/>
        </p:nvPicPr>
        <p:blipFill>
          <a:blip r:embed="rId3" cstate="print"/>
          <a:srcRect/>
          <a:stretch>
            <a:fillRect/>
          </a:stretch>
        </p:blipFill>
        <p:spPr bwMode="auto">
          <a:xfrm>
            <a:off x="5099478" y="4947879"/>
            <a:ext cx="3728021" cy="1695944"/>
          </a:xfrm>
          <a:prstGeom prst="rect">
            <a:avLst/>
          </a:prstGeom>
          <a:noFill/>
          <a:ln w="9525">
            <a:noFill/>
            <a:miter lim="800000"/>
            <a:headEnd/>
            <a:tailEnd/>
          </a:ln>
        </p:spPr>
      </p:pic>
    </p:spTree>
    <p:extLst>
      <p:ext uri="{BB962C8B-B14F-4D97-AF65-F5344CB8AC3E}">
        <p14:creationId xmlns:p14="http://schemas.microsoft.com/office/powerpoint/2010/main" val="52260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Geheugengebruik in .NET</a:t>
            </a:r>
          </a:p>
        </p:txBody>
      </p:sp>
      <p:sp>
        <p:nvSpPr>
          <p:cNvPr id="105475" name="Tijdelijke aanduiding voor tekst 2"/>
          <p:cNvSpPr>
            <a:spLocks noGrp="1"/>
          </p:cNvSpPr>
          <p:nvPr>
            <p:ph type="body" idx="1"/>
          </p:nvPr>
        </p:nvSpPr>
        <p:spPr/>
        <p:txBody>
          <a:bodyPr/>
          <a:lstStyle/>
          <a:p>
            <a:r>
              <a:rPr lang="nl-BE"/>
              <a:t>Stacks vs heaps</a:t>
            </a:r>
          </a:p>
        </p:txBody>
      </p:sp>
      <p:sp>
        <p:nvSpPr>
          <p:cNvPr id="19460"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2405184-13AE-45A7-9B0D-63FDAF5DD1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77494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Titel 1"/>
          <p:cNvSpPr>
            <a:spLocks noGrp="1"/>
          </p:cNvSpPr>
          <p:nvPr>
            <p:ph type="title"/>
          </p:nvPr>
        </p:nvSpPr>
        <p:spPr/>
        <p:txBody>
          <a:bodyPr/>
          <a:lstStyle/>
          <a:p>
            <a:r>
              <a:rPr lang="en-IE"/>
              <a:t>Werking heap</a:t>
            </a:r>
          </a:p>
        </p:txBody>
      </p:sp>
      <p:pic>
        <p:nvPicPr>
          <p:cNvPr id="114692" name="Picture 3"/>
          <p:cNvPicPr>
            <a:picLocks noGrp="1" noChangeAspect="1" noChangeArrowheads="1"/>
          </p:cNvPicPr>
          <p:nvPr>
            <p:ph idx="1"/>
          </p:nvPr>
        </p:nvPicPr>
        <p:blipFill>
          <a:blip r:embed="rId2" cstate="print"/>
          <a:srcRect/>
          <a:stretch>
            <a:fillRect/>
          </a:stretch>
        </p:blipFill>
        <p:spPr>
          <a:xfrm>
            <a:off x="784946" y="2121547"/>
            <a:ext cx="5141423" cy="2338926"/>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C810765-BF47-48DF-8C37-455AA8CD4D3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4693" name="Picture 2"/>
          <p:cNvPicPr>
            <a:picLocks noChangeAspect="1" noChangeArrowheads="1"/>
          </p:cNvPicPr>
          <p:nvPr/>
        </p:nvPicPr>
        <p:blipFill>
          <a:blip r:embed="rId3" cstate="print"/>
          <a:srcRect/>
          <a:stretch>
            <a:fillRect/>
          </a:stretch>
        </p:blipFill>
        <p:spPr bwMode="auto">
          <a:xfrm>
            <a:off x="6265633" y="1016329"/>
            <a:ext cx="3127899" cy="3517365"/>
          </a:xfrm>
          <a:prstGeom prst="rect">
            <a:avLst/>
          </a:prstGeom>
          <a:noFill/>
          <a:ln w="9525">
            <a:noFill/>
            <a:miter lim="800000"/>
            <a:headEnd/>
            <a:tailEnd/>
          </a:ln>
        </p:spPr>
      </p:pic>
      <p:sp>
        <p:nvSpPr>
          <p:cNvPr id="114694" name="Rechthoek 13"/>
          <p:cNvSpPr>
            <a:spLocks noChangeArrowheads="1"/>
          </p:cNvSpPr>
          <p:nvPr/>
        </p:nvSpPr>
        <p:spPr bwMode="auto">
          <a:xfrm>
            <a:off x="1808333" y="2246050"/>
            <a:ext cx="3740211" cy="44388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 name="Picture 2">
            <a:extLst>
              <a:ext uri="{FF2B5EF4-FFF2-40B4-BE49-F238E27FC236}">
                <a16:creationId xmlns:a16="http://schemas.microsoft.com/office/drawing/2014/main" id="{573D1832-9CD0-4726-BD83-86D61F6FDD05}"/>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CF0EFA96-EBD6-410D-92C1-604FA1E69084}"/>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 name="Rechte verbindingslijn met pijl 2">
            <a:extLst>
              <a:ext uri="{FF2B5EF4-FFF2-40B4-BE49-F238E27FC236}">
                <a16:creationId xmlns:a16="http://schemas.microsoft.com/office/drawing/2014/main" id="{21CDA5B2-F7BB-4DEF-A32E-50714DC8E77D}"/>
              </a:ext>
            </a:extLst>
          </p:cNvPr>
          <p:cNvCxnSpPr/>
          <p:nvPr/>
        </p:nvCxnSpPr>
        <p:spPr bwMode="auto">
          <a:xfrm>
            <a:off x="5548544" y="2689933"/>
            <a:ext cx="1023387" cy="13677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6648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Titel 1"/>
          <p:cNvSpPr>
            <a:spLocks noGrp="1"/>
          </p:cNvSpPr>
          <p:nvPr>
            <p:ph type="title"/>
          </p:nvPr>
        </p:nvSpPr>
        <p:spPr/>
        <p:txBody>
          <a:bodyPr/>
          <a:lstStyle/>
          <a:p>
            <a:r>
              <a:rPr lang="en-IE"/>
              <a:t>Werking heap</a:t>
            </a:r>
          </a:p>
        </p:txBody>
      </p:sp>
      <p:pic>
        <p:nvPicPr>
          <p:cNvPr id="115716" name="Picture 3"/>
          <p:cNvPicPr>
            <a:picLocks noGrp="1" noChangeAspect="1" noChangeArrowheads="1"/>
          </p:cNvPicPr>
          <p:nvPr>
            <p:ph idx="1"/>
          </p:nvPr>
        </p:nvPicPr>
        <p:blipFill>
          <a:blip r:embed="rId2" cstate="print"/>
          <a:srcRect/>
          <a:stretch>
            <a:fillRect/>
          </a:stretch>
        </p:blipFill>
        <p:spPr>
          <a:xfrm>
            <a:off x="597955" y="1519887"/>
            <a:ext cx="4458401" cy="2028207"/>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9C6CA4E-1850-49EC-907C-A9E48E8D88F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5717" name="Rechthoek 13"/>
          <p:cNvSpPr>
            <a:spLocks noChangeArrowheads="1"/>
          </p:cNvSpPr>
          <p:nvPr/>
        </p:nvSpPr>
        <p:spPr bwMode="auto">
          <a:xfrm>
            <a:off x="1212019" y="2173336"/>
            <a:ext cx="3537534" cy="452760"/>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5718" name="Picture 2"/>
          <p:cNvPicPr>
            <a:picLocks noChangeAspect="1" noChangeArrowheads="1"/>
          </p:cNvPicPr>
          <p:nvPr/>
        </p:nvPicPr>
        <p:blipFill>
          <a:blip r:embed="rId3" cstate="print"/>
          <a:srcRect/>
          <a:stretch>
            <a:fillRect/>
          </a:stretch>
        </p:blipFill>
        <p:spPr bwMode="auto">
          <a:xfrm>
            <a:off x="5048355" y="1320457"/>
            <a:ext cx="6555012" cy="3369830"/>
          </a:xfrm>
          <a:prstGeom prst="rect">
            <a:avLst/>
          </a:prstGeom>
          <a:noFill/>
          <a:ln w="9525">
            <a:noFill/>
            <a:miter lim="800000"/>
            <a:headEnd/>
            <a:tailEnd/>
          </a:ln>
        </p:spPr>
      </p:pic>
      <p:pic>
        <p:nvPicPr>
          <p:cNvPr id="11" name="Picture 2">
            <a:extLst>
              <a:ext uri="{FF2B5EF4-FFF2-40B4-BE49-F238E27FC236}">
                <a16:creationId xmlns:a16="http://schemas.microsoft.com/office/drawing/2014/main" id="{456236B8-B5C4-4605-838D-8241B981492D}"/>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153DBC34-5978-4634-8458-18D3FC2ED6A3}"/>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3143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Titel 1"/>
          <p:cNvSpPr>
            <a:spLocks noGrp="1"/>
          </p:cNvSpPr>
          <p:nvPr>
            <p:ph type="title"/>
          </p:nvPr>
        </p:nvSpPr>
        <p:spPr/>
        <p:txBody>
          <a:bodyPr/>
          <a:lstStyle/>
          <a:p>
            <a:r>
              <a:rPr lang="en-IE"/>
              <a:t>Werking heap</a:t>
            </a:r>
          </a:p>
        </p:txBody>
      </p:sp>
      <p:pic>
        <p:nvPicPr>
          <p:cNvPr id="116740" name="Picture 3"/>
          <p:cNvPicPr>
            <a:picLocks noGrp="1" noChangeAspect="1" noChangeArrowheads="1"/>
          </p:cNvPicPr>
          <p:nvPr>
            <p:ph idx="1"/>
          </p:nvPr>
        </p:nvPicPr>
        <p:blipFill>
          <a:blip r:embed="rId2" cstate="print"/>
          <a:srcRect/>
          <a:stretch>
            <a:fillRect/>
          </a:stretch>
        </p:blipFill>
        <p:spPr>
          <a:xfrm>
            <a:off x="639193" y="1508947"/>
            <a:ext cx="3875627" cy="1763093"/>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E31FB04-DE15-4881-B7B8-8A95395C2E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6741" name="Rechthoek 13"/>
          <p:cNvSpPr>
            <a:spLocks noChangeArrowheads="1"/>
          </p:cNvSpPr>
          <p:nvPr/>
        </p:nvSpPr>
        <p:spPr bwMode="auto">
          <a:xfrm>
            <a:off x="639193" y="2919121"/>
            <a:ext cx="1100830" cy="35291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6742" name="Picture 2"/>
          <p:cNvPicPr>
            <a:picLocks noChangeAspect="1" noChangeArrowheads="1"/>
          </p:cNvPicPr>
          <p:nvPr/>
        </p:nvPicPr>
        <p:blipFill>
          <a:blip r:embed="rId3" cstate="print"/>
          <a:srcRect/>
          <a:stretch>
            <a:fillRect/>
          </a:stretch>
        </p:blipFill>
        <p:spPr bwMode="auto">
          <a:xfrm>
            <a:off x="5102625" y="1926455"/>
            <a:ext cx="7176816" cy="3670393"/>
          </a:xfrm>
          <a:prstGeom prst="rect">
            <a:avLst/>
          </a:prstGeom>
          <a:noFill/>
          <a:ln w="9525">
            <a:noFill/>
            <a:miter lim="800000"/>
            <a:headEnd/>
            <a:tailEnd/>
          </a:ln>
        </p:spPr>
      </p:pic>
    </p:spTree>
    <p:extLst>
      <p:ext uri="{BB962C8B-B14F-4D97-AF65-F5344CB8AC3E}">
        <p14:creationId xmlns:p14="http://schemas.microsoft.com/office/powerpoint/2010/main" val="252438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
        <p:nvSpPr>
          <p:cNvPr id="2" name="Tekstvak 1">
            <a:extLst>
              <a:ext uri="{FF2B5EF4-FFF2-40B4-BE49-F238E27FC236}">
                <a16:creationId xmlns:a16="http://schemas.microsoft.com/office/drawing/2014/main" id="{2F81DC5E-EABF-4DEE-B190-7FD628FC75C9}"/>
              </a:ext>
            </a:extLst>
          </p:cNvPr>
          <p:cNvSpPr txBox="1"/>
          <p:nvPr/>
        </p:nvSpPr>
        <p:spPr>
          <a:xfrm>
            <a:off x="475129" y="1788934"/>
            <a:ext cx="3767329"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7170" name="Picture 2">
            <a:extLst>
              <a:ext uri="{FF2B5EF4-FFF2-40B4-BE49-F238E27FC236}">
                <a16:creationId xmlns:a16="http://schemas.microsoft.com/office/drawing/2014/main" id="{BEC7B6E2-7D09-7055-CB7E-BFA06465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744" y="2668773"/>
            <a:ext cx="4962525" cy="3162300"/>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a:extLst>
              <a:ext uri="{FF2B5EF4-FFF2-40B4-BE49-F238E27FC236}">
                <a16:creationId xmlns:a16="http://schemas.microsoft.com/office/drawing/2014/main" id="{00647037-860A-0A98-D555-917E601FC360}"/>
              </a:ext>
            </a:extLst>
          </p:cNvPr>
          <p:cNvPicPr>
            <a:picLocks noChangeAspect="1"/>
          </p:cNvPicPr>
          <p:nvPr/>
        </p:nvPicPr>
        <p:blipFill>
          <a:blip r:embed="rId4"/>
          <a:stretch>
            <a:fillRect/>
          </a:stretch>
        </p:blipFill>
        <p:spPr>
          <a:xfrm>
            <a:off x="4013744" y="2667733"/>
            <a:ext cx="4962525" cy="3169184"/>
          </a:xfrm>
          <a:prstGeom prst="rect">
            <a:avLst/>
          </a:prstGeom>
        </p:spPr>
      </p:pic>
    </p:spTree>
    <p:extLst>
      <p:ext uri="{BB962C8B-B14F-4D97-AF65-F5344CB8AC3E}">
        <p14:creationId xmlns:p14="http://schemas.microsoft.com/office/powerpoint/2010/main" val="3120833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
        <p:nvSpPr>
          <p:cNvPr id="2" name="Tekstvak 1">
            <a:extLst>
              <a:ext uri="{FF2B5EF4-FFF2-40B4-BE49-F238E27FC236}">
                <a16:creationId xmlns:a16="http://schemas.microsoft.com/office/drawing/2014/main" id="{2F81DC5E-EABF-4DEE-B190-7FD628FC75C9}"/>
              </a:ext>
            </a:extLst>
          </p:cNvPr>
          <p:cNvSpPr txBox="1"/>
          <p:nvPr/>
        </p:nvSpPr>
        <p:spPr>
          <a:xfrm>
            <a:off x="475129" y="1788934"/>
            <a:ext cx="3767329"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7170" name="Picture 2">
            <a:extLst>
              <a:ext uri="{FF2B5EF4-FFF2-40B4-BE49-F238E27FC236}">
                <a16:creationId xmlns:a16="http://schemas.microsoft.com/office/drawing/2014/main" id="{BEC7B6E2-7D09-7055-CB7E-BFA06465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744" y="2668773"/>
            <a:ext cx="4962525"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83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2" name="Tekstvak 1">
            <a:extLst>
              <a:ext uri="{FF2B5EF4-FFF2-40B4-BE49-F238E27FC236}">
                <a16:creationId xmlns:a16="http://schemas.microsoft.com/office/drawing/2014/main" id="{2F81DC5E-EABF-4DEE-B190-7FD628FC75C9}"/>
              </a:ext>
            </a:extLst>
          </p:cNvPr>
          <p:cNvSpPr txBox="1"/>
          <p:nvPr/>
        </p:nvSpPr>
        <p:spPr>
          <a:xfrm>
            <a:off x="475129" y="1788934"/>
            <a:ext cx="3767329"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7170" name="Picture 2">
            <a:extLst>
              <a:ext uri="{FF2B5EF4-FFF2-40B4-BE49-F238E27FC236}">
                <a16:creationId xmlns:a16="http://schemas.microsoft.com/office/drawing/2014/main" id="{BEC7B6E2-7D09-7055-CB7E-BFA064659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744" y="2668773"/>
            <a:ext cx="4962525" cy="3162300"/>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43F5BDEF-A901-7231-32D4-EADEB9965D4C}"/>
              </a:ext>
            </a:extLst>
          </p:cNvPr>
          <p:cNvPicPr>
            <a:picLocks noChangeAspect="1"/>
          </p:cNvPicPr>
          <p:nvPr/>
        </p:nvPicPr>
        <p:blipFill>
          <a:blip r:embed="rId3"/>
          <a:stretch>
            <a:fillRect/>
          </a:stretch>
        </p:blipFill>
        <p:spPr>
          <a:xfrm>
            <a:off x="4013743" y="2668773"/>
            <a:ext cx="4962525" cy="3162300"/>
          </a:xfrm>
          <a:prstGeom prst="rect">
            <a:avLst/>
          </a:prstGeom>
        </p:spPr>
      </p:pic>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Tree>
    <p:extLst>
      <p:ext uri="{BB962C8B-B14F-4D97-AF65-F5344CB8AC3E}">
        <p14:creationId xmlns:p14="http://schemas.microsoft.com/office/powerpoint/2010/main" val="128677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6" dur="3000" fill="hold"/>
                                        <p:tgtEl>
                                          <p:spTgt spid="3"/>
                                        </p:tgtEl>
                                        <p:attrNameLst>
                                          <p:attrName>ppt_x</p:attrName>
                                          <p:attrName>ppt_y</p:attrName>
                                        </p:attrNameLst>
                                      </p:cBhvr>
                                    </p:animMotion>
                                  </p:childTnLst>
                                </p:cTn>
                              </p:par>
                            </p:childTnLst>
                          </p:cTn>
                        </p:par>
                        <p:par>
                          <p:cTn id="7" fill="hold">
                            <p:stCondLst>
                              <p:cond delay="30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E33B4F-64AC-4FC1-06FF-F69F35597E2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8AFD2BEE-74DE-4B01-F735-F2A2AA704360}"/>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CAAD4D7D-32B6-5CBB-8721-505588123040}"/>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26</a:t>
            </a:fld>
            <a:endParaRPr lang="nl-NL" dirty="0"/>
          </a:p>
        </p:txBody>
      </p:sp>
    </p:spTree>
    <p:extLst>
      <p:ext uri="{BB962C8B-B14F-4D97-AF65-F5344CB8AC3E}">
        <p14:creationId xmlns:p14="http://schemas.microsoft.com/office/powerpoint/2010/main" val="1764672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Referenties</a:t>
            </a:r>
          </a:p>
        </p:txBody>
      </p:sp>
      <p:sp>
        <p:nvSpPr>
          <p:cNvPr id="118787" name="Tijdelijke aanduiding voor tekst 2"/>
          <p:cNvSpPr>
            <a:spLocks noGrp="1"/>
          </p:cNvSpPr>
          <p:nvPr>
            <p:ph type="body" idx="1"/>
          </p:nvPr>
        </p:nvSpPr>
        <p:spPr/>
        <p:txBody>
          <a:bodyPr/>
          <a:lstStyle/>
          <a:p>
            <a:endParaRPr lang="nl-BE"/>
          </a:p>
        </p:txBody>
      </p:sp>
      <p:sp>
        <p:nvSpPr>
          <p:cNvPr id="19460"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156F26A-0FDB-4FA4-833D-1CADA6041A7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878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Arial" charset="0"/>
                <a:ea typeface="+mn-ea"/>
                <a:cs typeface="Arial" charset="0"/>
              </a:rPr>
              <a:t>p.75</a:t>
            </a:r>
          </a:p>
        </p:txBody>
      </p:sp>
    </p:spTree>
    <p:extLst>
      <p:ext uri="{BB962C8B-B14F-4D97-AF65-F5344CB8AC3E}">
        <p14:creationId xmlns:p14="http://schemas.microsoft.com/office/powerpoint/2010/main" val="3446573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78590-9DBD-4A8B-8185-FB09D83451AA}"/>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CB33A4B7-9C11-4C8E-B61D-80F7AEC4C7AE}"/>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BE31EC7A-740B-40D8-BA61-858E175C8B59}"/>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28</a:t>
            </a:fld>
            <a:endParaRPr lang="nl-NL" dirty="0"/>
          </a:p>
        </p:txBody>
      </p:sp>
      <p:pic>
        <p:nvPicPr>
          <p:cNvPr id="5" name="Picture 2">
            <a:extLst>
              <a:ext uri="{FF2B5EF4-FFF2-40B4-BE49-F238E27FC236}">
                <a16:creationId xmlns:a16="http://schemas.microsoft.com/office/drawing/2014/main" id="{4FAA07CE-06F6-4F36-AD3C-B604A49AB558}"/>
              </a:ext>
            </a:extLst>
          </p:cNvPr>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Tree>
    <p:extLst>
      <p:ext uri="{BB962C8B-B14F-4D97-AF65-F5344CB8AC3E}">
        <p14:creationId xmlns:p14="http://schemas.microsoft.com/office/powerpoint/2010/main" val="176912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19"/>
          <p:cNvSpPr/>
          <p:nvPr/>
        </p:nvSpPr>
        <p:spPr bwMode="auto">
          <a:xfrm>
            <a:off x="6262689" y="893764"/>
            <a:ext cx="5808928"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We maken een klasse Account aan (i.e. het model) en krijgen deze error.</a:t>
            </a:r>
          </a:p>
        </p:txBody>
      </p:sp>
      <p:sp>
        <p:nvSpPr>
          <p:cNvPr id="122882" name="Titel 1"/>
          <p:cNvSpPr>
            <a:spLocks noGrp="1"/>
          </p:cNvSpPr>
          <p:nvPr>
            <p:ph type="title"/>
          </p:nvPr>
        </p:nvSpPr>
        <p:spPr/>
        <p:txBody>
          <a:bodyPr/>
          <a:lstStyle/>
          <a:p>
            <a:r>
              <a:rPr lang="en-IE" dirty="0"/>
              <a:t>Objects by reference</a:t>
            </a:r>
          </a:p>
        </p:txBody>
      </p:sp>
      <p:sp>
        <p:nvSpPr>
          <p:cNvPr id="122883"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6F39B73-CFB9-443D-9123-C1C96D361AB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2885" name="Picture 2"/>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
        <p:nvSpPr>
          <p:cNvPr id="122886" name="Rechthoek 13"/>
          <p:cNvSpPr>
            <a:spLocks noChangeArrowheads="1"/>
          </p:cNvSpPr>
          <p:nvPr/>
        </p:nvSpPr>
        <p:spPr bwMode="auto">
          <a:xfrm>
            <a:off x="4244587" y="4547823"/>
            <a:ext cx="46831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9635" name="Picture 3"/>
          <p:cNvPicPr>
            <a:picLocks noChangeAspect="1" noChangeArrowheads="1"/>
          </p:cNvPicPr>
          <p:nvPr/>
        </p:nvPicPr>
        <p:blipFill>
          <a:blip r:embed="rId3" cstate="print"/>
          <a:srcRect/>
          <a:stretch>
            <a:fillRect/>
          </a:stretch>
        </p:blipFill>
        <p:spPr bwMode="auto">
          <a:xfrm>
            <a:off x="6915631" y="1689101"/>
            <a:ext cx="3618250" cy="1213941"/>
          </a:xfrm>
          <a:prstGeom prst="rect">
            <a:avLst/>
          </a:prstGeom>
          <a:noFill/>
          <a:ln w="9525">
            <a:noFill/>
            <a:miter lim="800000"/>
            <a:headEnd/>
            <a:tailEnd/>
          </a:ln>
        </p:spPr>
      </p:pic>
      <p:cxnSp>
        <p:nvCxnSpPr>
          <p:cNvPr id="17" name="Rechte verbindingslijn met pijl 16"/>
          <p:cNvCxnSpPr>
            <a:cxnSpLocks noChangeShapeType="1"/>
          </p:cNvCxnSpPr>
          <p:nvPr/>
        </p:nvCxnSpPr>
        <p:spPr bwMode="auto">
          <a:xfrm flipH="1">
            <a:off x="4742658" y="3127402"/>
            <a:ext cx="3394734" cy="1490702"/>
          </a:xfrm>
          <a:prstGeom prst="straightConnector1">
            <a:avLst/>
          </a:prstGeom>
          <a:noFill/>
          <a:ln w="9525" algn="ctr">
            <a:solidFill>
              <a:schemeClr val="tx1"/>
            </a:solidFill>
            <a:round/>
            <a:headEnd/>
            <a:tailEnd type="arrow" w="med" len="med"/>
          </a:ln>
        </p:spPr>
      </p:cxnSp>
      <p:cxnSp>
        <p:nvCxnSpPr>
          <p:cNvPr id="19" name="Rechte verbindingslijn met pijl 18"/>
          <p:cNvCxnSpPr>
            <a:cxnSpLocks noChangeShapeType="1"/>
          </p:cNvCxnSpPr>
          <p:nvPr/>
        </p:nvCxnSpPr>
        <p:spPr bwMode="auto">
          <a:xfrm flipH="1">
            <a:off x="7359943" y="3073401"/>
            <a:ext cx="854289" cy="167560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976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el 1"/>
          <p:cNvSpPr>
            <a:spLocks noGrp="1"/>
          </p:cNvSpPr>
          <p:nvPr>
            <p:ph type="title"/>
          </p:nvPr>
        </p:nvSpPr>
        <p:spPr/>
        <p:txBody>
          <a:bodyPr/>
          <a:lstStyle/>
          <a:p>
            <a:r>
              <a:rPr lang="en-IE"/>
              <a:t>Introductie</a:t>
            </a:r>
          </a:p>
        </p:txBody>
      </p:sp>
      <p:sp>
        <p:nvSpPr>
          <p:cNvPr id="106499" name="Tijdelijke aanduiding voor inhoud 2"/>
          <p:cNvSpPr>
            <a:spLocks noGrp="1"/>
          </p:cNvSpPr>
          <p:nvPr>
            <p:ph idx="1"/>
          </p:nvPr>
        </p:nvSpPr>
        <p:spPr/>
        <p:txBody>
          <a:bodyPr/>
          <a:lstStyle/>
          <a:p>
            <a:endParaRPr lang="en-IE" dirty="0"/>
          </a:p>
          <a:p>
            <a:r>
              <a:rPr lang="en-IE" dirty="0" err="1"/>
              <a:t>Geheugengebruik</a:t>
            </a:r>
            <a:r>
              <a:rPr lang="en-IE" dirty="0"/>
              <a:t> in .NET</a:t>
            </a:r>
          </a:p>
          <a:p>
            <a:endParaRPr lang="en-IE" dirty="0"/>
          </a:p>
          <a:p>
            <a:r>
              <a:rPr lang="en-IE" dirty="0"/>
              <a:t>Twee </a:t>
            </a:r>
            <a:r>
              <a:rPr lang="en-IE" dirty="0" err="1"/>
              <a:t>soorten</a:t>
            </a:r>
            <a:r>
              <a:rPr lang="en-IE" dirty="0"/>
              <a:t> </a:t>
            </a:r>
            <a:r>
              <a:rPr lang="en-IE" dirty="0" err="1"/>
              <a:t>geheugen</a:t>
            </a:r>
            <a:r>
              <a:rPr lang="en-IE" dirty="0"/>
              <a:t>: </a:t>
            </a:r>
            <a:r>
              <a:rPr lang="en-IE" b="1" dirty="0"/>
              <a:t>stack</a:t>
            </a:r>
            <a:r>
              <a:rPr lang="en-IE" dirty="0"/>
              <a:t> en </a:t>
            </a:r>
            <a:r>
              <a:rPr lang="en-IE" b="1" dirty="0"/>
              <a:t>heap</a:t>
            </a:r>
          </a:p>
          <a:p>
            <a:endParaRPr lang="en-IE" dirty="0"/>
          </a:p>
          <a:p>
            <a:endParaRPr lang="en-IE" dirty="0"/>
          </a:p>
          <a:p>
            <a:endParaRPr lang="en-IE" dirty="0"/>
          </a:p>
          <a:p>
            <a:endParaRPr lang="en-IE" dirty="0"/>
          </a:p>
          <a:p>
            <a:endParaRPr lang="en-IE" dirty="0"/>
          </a:p>
          <a:p>
            <a:endParaRPr lang="en-IE" dirty="0"/>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5DA674-938B-4C9F-910E-99BD398D4A6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26" name="Picture 2" descr="Image result for fast vs big">
            <a:extLst>
              <a:ext uri="{FF2B5EF4-FFF2-40B4-BE49-F238E27FC236}">
                <a16:creationId xmlns:a16="http://schemas.microsoft.com/office/drawing/2014/main" id="{02F52206-31C0-4433-A0D8-AB7D70EEF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20778" y="4034118"/>
            <a:ext cx="5776122" cy="282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89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el 1"/>
          <p:cNvSpPr>
            <a:spLocks noGrp="1"/>
          </p:cNvSpPr>
          <p:nvPr>
            <p:ph type="title"/>
          </p:nvPr>
        </p:nvSpPr>
        <p:spPr/>
        <p:txBody>
          <a:bodyPr/>
          <a:lstStyle/>
          <a:p>
            <a:r>
              <a:rPr lang="en-IE" dirty="0" err="1"/>
              <a:t>Struct</a:t>
            </a:r>
            <a:r>
              <a:rPr lang="en-IE" dirty="0"/>
              <a:t> by value, object by reference</a:t>
            </a:r>
          </a:p>
        </p:txBody>
      </p:sp>
      <p:sp>
        <p:nvSpPr>
          <p:cNvPr id="124931"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746E9B5-9652-471F-9C11-164C1E993B2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4933" name="Picture 2"/>
          <p:cNvPicPr>
            <a:picLocks noChangeAspect="1" noChangeArrowheads="1"/>
          </p:cNvPicPr>
          <p:nvPr/>
        </p:nvPicPr>
        <p:blipFill>
          <a:blip r:embed="rId2" cstate="print"/>
          <a:srcRect/>
          <a:stretch>
            <a:fillRect/>
          </a:stretch>
        </p:blipFill>
        <p:spPr bwMode="auto">
          <a:xfrm>
            <a:off x="2521683" y="1751014"/>
            <a:ext cx="5592031" cy="2611313"/>
          </a:xfrm>
          <a:prstGeom prst="rect">
            <a:avLst/>
          </a:prstGeom>
          <a:noFill/>
          <a:ln w="9525">
            <a:noFill/>
            <a:miter lim="800000"/>
            <a:headEnd/>
            <a:tailEnd/>
          </a:ln>
        </p:spPr>
      </p:pic>
      <p:sp>
        <p:nvSpPr>
          <p:cNvPr id="124934" name="Rechthoek 13"/>
          <p:cNvSpPr>
            <a:spLocks noChangeArrowheads="1"/>
          </p:cNvSpPr>
          <p:nvPr/>
        </p:nvSpPr>
        <p:spPr bwMode="auto">
          <a:xfrm>
            <a:off x="2856017" y="3585493"/>
            <a:ext cx="2315338" cy="20076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2" name="Groep 25"/>
          <p:cNvGrpSpPr>
            <a:grpSpLocks/>
          </p:cNvGrpSpPr>
          <p:nvPr/>
        </p:nvGrpSpPr>
        <p:grpSpPr bwMode="auto">
          <a:xfrm>
            <a:off x="2219325" y="4222751"/>
            <a:ext cx="2844800" cy="1857375"/>
            <a:chOff x="357116" y="4701654"/>
            <a:chExt cx="2845707" cy="1858370"/>
          </a:xfrm>
        </p:grpSpPr>
        <p:sp>
          <p:nvSpPr>
            <p:cNvPr id="124938"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4939"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4940" name="Rechte verbindingslijn 12"/>
            <p:cNvCxnSpPr>
              <a:cxnSpLocks noChangeShapeType="1"/>
              <a:stCxn id="124939"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Creëer een referentie (adrespointer)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Deze referentie wijst naar geheugenplek waar een instantie van het type Account zal staan.</a:t>
            </a:r>
          </a:p>
        </p:txBody>
      </p:sp>
      <p:sp>
        <p:nvSpPr>
          <p:cNvPr id="17"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579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el 1"/>
          <p:cNvSpPr>
            <a:spLocks noGrp="1"/>
          </p:cNvSpPr>
          <p:nvPr>
            <p:ph type="title"/>
          </p:nvPr>
        </p:nvSpPr>
        <p:spPr/>
        <p:txBody>
          <a:bodyPr/>
          <a:lstStyle/>
          <a:p>
            <a:r>
              <a:rPr lang="en-IE" dirty="0" err="1"/>
              <a:t>Struct</a:t>
            </a:r>
            <a:r>
              <a:rPr lang="en-IE" dirty="0"/>
              <a:t> by value, object by reference</a:t>
            </a:r>
          </a:p>
        </p:txBody>
      </p:sp>
      <p:sp>
        <p:nvSpPr>
          <p:cNvPr id="125955"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0AAA400-6AAC-43C8-884A-E8B08819599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5957" name="Picture 2"/>
          <p:cNvPicPr>
            <a:picLocks noChangeAspect="1" noChangeArrowheads="1"/>
          </p:cNvPicPr>
          <p:nvPr/>
        </p:nvPicPr>
        <p:blipFill>
          <a:blip r:embed="rId2" cstate="print"/>
          <a:srcRect/>
          <a:stretch>
            <a:fillRect/>
          </a:stretch>
        </p:blipFill>
        <p:spPr bwMode="auto">
          <a:xfrm>
            <a:off x="2912249" y="1751014"/>
            <a:ext cx="5201465" cy="2428930"/>
          </a:xfrm>
          <a:prstGeom prst="rect">
            <a:avLst/>
          </a:prstGeom>
          <a:noFill/>
          <a:ln w="9525">
            <a:noFill/>
            <a:miter lim="800000"/>
            <a:headEnd/>
            <a:tailEnd/>
          </a:ln>
        </p:spPr>
      </p:pic>
      <p:sp>
        <p:nvSpPr>
          <p:cNvPr id="14" name="Rechthoek 13"/>
          <p:cNvSpPr>
            <a:spLocks noChangeArrowheads="1"/>
          </p:cNvSpPr>
          <p:nvPr/>
        </p:nvSpPr>
        <p:spPr bwMode="auto">
          <a:xfrm>
            <a:off x="3327586" y="3622015"/>
            <a:ext cx="2558383" cy="3051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25959" name="Groep 25"/>
          <p:cNvGrpSpPr>
            <a:grpSpLocks/>
          </p:cNvGrpSpPr>
          <p:nvPr/>
        </p:nvGrpSpPr>
        <p:grpSpPr bwMode="auto">
          <a:xfrm>
            <a:off x="2219325" y="4222751"/>
            <a:ext cx="2844800" cy="1857375"/>
            <a:chOff x="357116" y="4701654"/>
            <a:chExt cx="2845707" cy="1858370"/>
          </a:xfrm>
        </p:grpSpPr>
        <p:sp>
          <p:nvSpPr>
            <p:cNvPr id="12596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596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5966" name="Rechte verbindingslijn 12"/>
            <p:cNvCxnSpPr>
              <a:cxnSpLocks noChangeShapeType="1"/>
              <a:stCxn id="12596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Het object waar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naar verwijst in het geheugen is niet te vinden.</a:t>
            </a:r>
          </a:p>
        </p:txBody>
      </p:sp>
      <p:sp>
        <p:nvSpPr>
          <p:cNvPr id="12596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125962" name="Rechte verbindingslijn met pijl 29"/>
          <p:cNvCxnSpPr>
            <a:cxnSpLocks noChangeShapeType="1"/>
          </p:cNvCxnSpPr>
          <p:nvPr/>
        </p:nvCxnSpPr>
        <p:spPr bwMode="auto">
          <a:xfrm flipV="1">
            <a:off x="3249613" y="5141914"/>
            <a:ext cx="3746500" cy="454025"/>
          </a:xfrm>
          <a:prstGeom prst="straightConnector1">
            <a:avLst/>
          </a:prstGeom>
          <a:noFill/>
          <a:ln w="9525" algn="ctr">
            <a:solidFill>
              <a:schemeClr val="tx1"/>
            </a:solidFill>
            <a:round/>
            <a:headEnd/>
            <a:tailEnd type="arrow" w="med" len="med"/>
          </a:ln>
        </p:spPr>
      </p:cxnSp>
      <p:sp>
        <p:nvSpPr>
          <p:cNvPr id="33" name="Tekstvak 32"/>
          <p:cNvSpPr txBox="1">
            <a:spLocks noChangeArrowheads="1"/>
          </p:cNvSpPr>
          <p:nvPr/>
        </p:nvSpPr>
        <p:spPr bwMode="auto">
          <a:xfrm>
            <a:off x="6965950" y="4894263"/>
            <a:ext cx="1003300"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405949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el 1"/>
          <p:cNvSpPr>
            <a:spLocks noGrp="1"/>
          </p:cNvSpPr>
          <p:nvPr>
            <p:ph type="title"/>
          </p:nvPr>
        </p:nvSpPr>
        <p:spPr/>
        <p:txBody>
          <a:bodyPr/>
          <a:lstStyle/>
          <a:p>
            <a:r>
              <a:rPr lang="en-IE"/>
              <a:t>Oplossing</a:t>
            </a:r>
          </a:p>
        </p:txBody>
      </p:sp>
      <p:sp>
        <p:nvSpPr>
          <p:cNvPr id="12697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2ED2D35-3033-4E26-BE40-A0C484495E8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6981" name="Picture 2"/>
          <p:cNvPicPr>
            <a:picLocks noChangeAspect="1" noChangeArrowheads="1"/>
          </p:cNvPicPr>
          <p:nvPr/>
        </p:nvPicPr>
        <p:blipFill>
          <a:blip r:embed="rId2" cstate="print"/>
          <a:srcRect/>
          <a:stretch>
            <a:fillRect/>
          </a:stretch>
        </p:blipFill>
        <p:spPr bwMode="auto">
          <a:xfrm>
            <a:off x="1788478" y="1620839"/>
            <a:ext cx="5471161" cy="2729461"/>
          </a:xfrm>
          <a:prstGeom prst="rect">
            <a:avLst/>
          </a:prstGeom>
          <a:noFill/>
          <a:ln w="9525">
            <a:noFill/>
            <a:miter lim="800000"/>
            <a:headEnd/>
            <a:tailEnd/>
          </a:ln>
        </p:spPr>
      </p:pic>
      <p:grpSp>
        <p:nvGrpSpPr>
          <p:cNvPr id="2" name="Groep 25"/>
          <p:cNvGrpSpPr>
            <a:grpSpLocks/>
          </p:cNvGrpSpPr>
          <p:nvPr/>
        </p:nvGrpSpPr>
        <p:grpSpPr bwMode="auto">
          <a:xfrm>
            <a:off x="2247900" y="4222751"/>
            <a:ext cx="2846388" cy="1857375"/>
            <a:chOff x="357116" y="4701654"/>
            <a:chExt cx="2845707" cy="1858370"/>
          </a:xfrm>
        </p:grpSpPr>
        <p:sp>
          <p:nvSpPr>
            <p:cNvPr id="1269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69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6988" name="Rechte verbindingslijn 12"/>
            <p:cNvCxnSpPr>
              <a:cxnSpLocks noChangeShapeType="1"/>
              <a:stCxn id="1269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6983" name="Rechthoek 9"/>
          <p:cNvSpPr>
            <a:spLocks noChangeArrowheads="1"/>
          </p:cNvSpPr>
          <p:nvPr/>
        </p:nvSpPr>
        <p:spPr bwMode="auto">
          <a:xfrm>
            <a:off x="2247899" y="3341247"/>
            <a:ext cx="213968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referentie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aan dat verwijst naar object van type Account.</a:t>
            </a:r>
          </a:p>
        </p:txBody>
      </p:sp>
    </p:spTree>
    <p:extLst>
      <p:ext uri="{BB962C8B-B14F-4D97-AF65-F5344CB8AC3E}">
        <p14:creationId xmlns:p14="http://schemas.microsoft.com/office/powerpoint/2010/main" val="1584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el 1"/>
          <p:cNvSpPr>
            <a:spLocks noGrp="1"/>
          </p:cNvSpPr>
          <p:nvPr>
            <p:ph type="title"/>
          </p:nvPr>
        </p:nvSpPr>
        <p:spPr/>
        <p:txBody>
          <a:bodyPr/>
          <a:lstStyle/>
          <a:p>
            <a:r>
              <a:rPr lang="en-IE"/>
              <a:t>Oplossing</a:t>
            </a:r>
          </a:p>
        </p:txBody>
      </p:sp>
      <p:sp>
        <p:nvSpPr>
          <p:cNvPr id="12800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81AD345-6780-4679-8407-21952055AD41}"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5" name="Picture 2"/>
          <p:cNvPicPr>
            <a:picLocks noChangeAspect="1" noChangeArrowheads="1"/>
          </p:cNvPicPr>
          <p:nvPr/>
        </p:nvPicPr>
        <p:blipFill>
          <a:blip r:embed="rId2" cstate="print"/>
          <a:srcRect/>
          <a:stretch>
            <a:fillRect/>
          </a:stretch>
        </p:blipFill>
        <p:spPr bwMode="auto">
          <a:xfrm>
            <a:off x="2020902" y="1620839"/>
            <a:ext cx="5238738" cy="2613509"/>
          </a:xfrm>
          <a:prstGeom prst="rect">
            <a:avLst/>
          </a:prstGeom>
          <a:noFill/>
          <a:ln w="9525">
            <a:noFill/>
            <a:miter lim="800000"/>
            <a:headEnd/>
            <a:tailEnd/>
          </a:ln>
        </p:spPr>
      </p:pic>
      <p:grpSp>
        <p:nvGrpSpPr>
          <p:cNvPr id="128006" name="Groep 25"/>
          <p:cNvGrpSpPr>
            <a:grpSpLocks/>
          </p:cNvGrpSpPr>
          <p:nvPr/>
        </p:nvGrpSpPr>
        <p:grpSpPr bwMode="auto">
          <a:xfrm>
            <a:off x="2247900" y="4222751"/>
            <a:ext cx="2846388" cy="1857375"/>
            <a:chOff x="357116" y="4701654"/>
            <a:chExt cx="2845707" cy="1858370"/>
          </a:xfrm>
        </p:grpSpPr>
        <p:sp>
          <p:nvSpPr>
            <p:cNvPr id="12801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801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8016" name="Rechte verbindingslijn 12"/>
            <p:cNvCxnSpPr>
              <a:cxnSpLocks noChangeShapeType="1"/>
              <a:stCxn id="12801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8007" name="Rechthoek 9"/>
          <p:cNvSpPr>
            <a:spLocks noChangeArrowheads="1"/>
          </p:cNvSpPr>
          <p:nvPr/>
        </p:nvSpPr>
        <p:spPr bwMode="auto">
          <a:xfrm>
            <a:off x="3606426" y="3457514"/>
            <a:ext cx="1572291" cy="3287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8008"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object aan in het geheugen.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1" i="0" u="none" strike="noStrike" kern="1200" cap="none" spc="0" normalizeH="0" baseline="0" noProof="0" dirty="0" err="1">
                <a:ln>
                  <a:noFill/>
                </a:ln>
                <a:solidFill>
                  <a:srgbClr val="0E27E2"/>
                </a:solidFill>
                <a:effectLst/>
                <a:uLnTx/>
                <a:uFillTx/>
                <a:latin typeface="Courier New" pitchFamily="49" charset="0"/>
                <a:ea typeface="+mn-ea"/>
                <a:cs typeface="Courier New" pitchFamily="49" charset="0"/>
              </a:rPr>
              <a:t>new</a:t>
            </a:r>
            <a:r>
              <a:rPr kumimoji="0" lang="nl-BE" sz="1800" b="0" i="0" u="none" strike="noStrike" kern="1200" cap="none" spc="0" normalizeH="0" baseline="0" noProof="0" dirty="0">
                <a:ln>
                  <a:noFill/>
                </a:ln>
                <a:solidFill>
                  <a:prstClr val="black"/>
                </a:solidFill>
                <a:effectLst/>
                <a:uLnTx/>
                <a:uFillTx/>
                <a:latin typeface="Arial"/>
                <a:ea typeface="+mn-ea"/>
                <a:cs typeface="+mn-cs"/>
              </a:rPr>
              <a:t> doet 2 zaken: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	</a:t>
            </a:r>
            <a:r>
              <a:rPr kumimoji="0" lang="nl-BE" sz="1400" b="0" i="0" u="none" strike="noStrike" kern="1200" cap="none" spc="0" normalizeH="0" baseline="0" noProof="0" dirty="0">
                <a:ln>
                  <a:noFill/>
                </a:ln>
                <a:solidFill>
                  <a:prstClr val="black"/>
                </a:solidFill>
                <a:effectLst/>
                <a:uLnTx/>
                <a:uFillTx/>
                <a:latin typeface="Arial"/>
                <a:ea typeface="+mn-ea"/>
                <a:cs typeface="+mn-cs"/>
              </a:rPr>
              <a:t>1° Object in geheugen aanmaken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dirty="0">
                <a:ln>
                  <a:noFill/>
                </a:ln>
                <a:solidFill>
                  <a:prstClr val="black"/>
                </a:solidFill>
                <a:effectLst/>
                <a:uLnTx/>
                <a:uFillTx/>
                <a:latin typeface="Arial"/>
                <a:ea typeface="+mn-ea"/>
                <a:cs typeface="+mn-cs"/>
              </a:rPr>
              <a:t>	2° adres van object teruggeven</a:t>
            </a:r>
          </a:p>
        </p:txBody>
      </p:sp>
    </p:spTree>
    <p:extLst>
      <p:ext uri="{BB962C8B-B14F-4D97-AF65-F5344CB8AC3E}">
        <p14:creationId xmlns:p14="http://schemas.microsoft.com/office/powerpoint/2010/main" val="356382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el 1"/>
          <p:cNvSpPr>
            <a:spLocks noGrp="1"/>
          </p:cNvSpPr>
          <p:nvPr>
            <p:ph type="title"/>
          </p:nvPr>
        </p:nvSpPr>
        <p:spPr/>
        <p:txBody>
          <a:bodyPr/>
          <a:lstStyle/>
          <a:p>
            <a:r>
              <a:rPr lang="en-IE"/>
              <a:t>Oplossing</a:t>
            </a:r>
          </a:p>
        </p:txBody>
      </p:sp>
      <p:sp>
        <p:nvSpPr>
          <p:cNvPr id="12902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B24D9C0-7B09-4D86-8998-62532C63502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9029" name="Picture 2"/>
          <p:cNvPicPr>
            <a:picLocks noChangeAspect="1" noChangeArrowheads="1"/>
          </p:cNvPicPr>
          <p:nvPr/>
        </p:nvPicPr>
        <p:blipFill>
          <a:blip r:embed="rId2" cstate="print"/>
          <a:srcRect/>
          <a:stretch>
            <a:fillRect/>
          </a:stretch>
        </p:blipFill>
        <p:spPr bwMode="auto">
          <a:xfrm>
            <a:off x="1642668" y="1620839"/>
            <a:ext cx="5616971" cy="2802203"/>
          </a:xfrm>
          <a:prstGeom prst="rect">
            <a:avLst/>
          </a:prstGeom>
          <a:noFill/>
          <a:ln w="9525">
            <a:noFill/>
            <a:miter lim="800000"/>
            <a:headEnd/>
            <a:tailEnd/>
          </a:ln>
        </p:spPr>
      </p:pic>
      <p:grpSp>
        <p:nvGrpSpPr>
          <p:cNvPr id="129030" name="Groep 25"/>
          <p:cNvGrpSpPr>
            <a:grpSpLocks/>
          </p:cNvGrpSpPr>
          <p:nvPr/>
        </p:nvGrpSpPr>
        <p:grpSpPr bwMode="auto">
          <a:xfrm>
            <a:off x="2247900" y="4222751"/>
            <a:ext cx="2846388" cy="1857375"/>
            <a:chOff x="357116" y="4701654"/>
            <a:chExt cx="2845707" cy="1858370"/>
          </a:xfrm>
        </p:grpSpPr>
        <p:sp>
          <p:nvSpPr>
            <p:cNvPr id="12903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2904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9041" name="Rechte verbindingslijn 12"/>
            <p:cNvCxnSpPr>
              <a:cxnSpLocks noChangeShapeType="1"/>
              <a:stCxn id="12904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9031" name="Rechthoek 9"/>
          <p:cNvSpPr>
            <a:spLocks noChangeArrowheads="1"/>
          </p:cNvSpPr>
          <p:nvPr/>
        </p:nvSpPr>
        <p:spPr bwMode="auto">
          <a:xfrm>
            <a:off x="2086070" y="3582555"/>
            <a:ext cx="2808659" cy="23367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9032"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Wijs adres (=referentie) toe aan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129038" name="Rechte verbindingslijn met pijl 17"/>
          <p:cNvCxnSpPr>
            <a:cxnSpLocks noChangeShapeType="1"/>
            <a:stCxn id="129039"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563998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142D6BF-BB5A-4BD5-9F86-44B14A9ECF1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0053" name="Picture 2"/>
          <p:cNvPicPr>
            <a:picLocks noChangeAspect="1" noChangeArrowheads="1"/>
          </p:cNvPicPr>
          <p:nvPr/>
        </p:nvPicPr>
        <p:blipFill>
          <a:blip r:embed="rId2" cstate="print"/>
          <a:srcRect/>
          <a:stretch>
            <a:fillRect/>
          </a:stretch>
        </p:blipFill>
        <p:spPr bwMode="auto">
          <a:xfrm>
            <a:off x="2036270" y="1620839"/>
            <a:ext cx="5223370" cy="2605842"/>
          </a:xfrm>
          <a:prstGeom prst="rect">
            <a:avLst/>
          </a:prstGeom>
          <a:noFill/>
          <a:ln w="9525">
            <a:noFill/>
            <a:miter lim="800000"/>
            <a:headEnd/>
            <a:tailEnd/>
          </a:ln>
        </p:spPr>
      </p:pic>
      <p:grpSp>
        <p:nvGrpSpPr>
          <p:cNvPr id="130054" name="Groep 25"/>
          <p:cNvGrpSpPr>
            <a:grpSpLocks/>
          </p:cNvGrpSpPr>
          <p:nvPr/>
        </p:nvGrpSpPr>
        <p:grpSpPr bwMode="auto">
          <a:xfrm>
            <a:off x="2247900" y="4222751"/>
            <a:ext cx="2846388" cy="1857375"/>
            <a:chOff x="357116" y="4701654"/>
            <a:chExt cx="2845707" cy="1858370"/>
          </a:xfrm>
        </p:grpSpPr>
        <p:sp>
          <p:nvSpPr>
            <p:cNvPr id="13006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006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30065" name="Rechte verbindingslijn 12"/>
            <p:cNvCxnSpPr>
              <a:cxnSpLocks noChangeShapeType="1"/>
              <a:stCxn id="13006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0055" name="Rechthoek 9"/>
          <p:cNvSpPr>
            <a:spLocks noChangeArrowheads="1"/>
          </p:cNvSpPr>
          <p:nvPr/>
        </p:nvSpPr>
        <p:spPr bwMode="auto">
          <a:xfrm>
            <a:off x="2477700" y="3626996"/>
            <a:ext cx="2616587" cy="27913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0056"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“Tim”</a:t>
            </a: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Zet Name gelijk aan “Tim”</a:t>
            </a:r>
          </a:p>
        </p:txBody>
      </p:sp>
      <p:cxnSp>
        <p:nvCxnSpPr>
          <p:cNvPr id="130062" name="Rechte verbindingslijn met pijl 17"/>
          <p:cNvCxnSpPr>
            <a:cxnSpLocks noChangeShapeType="1"/>
            <a:stCxn id="130063"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949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ight from heaven">
            <a:extLst>
              <a:ext uri="{FF2B5EF4-FFF2-40B4-BE49-F238E27FC236}">
                <a16:creationId xmlns:a16="http://schemas.microsoft.com/office/drawing/2014/main" id="{8AD12A71-2556-4F4D-80A2-F735FC552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pic>
        <p:nvPicPr>
          <p:cNvPr id="130053"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36269" y="1620839"/>
            <a:ext cx="8928543" cy="4454284"/>
          </a:xfrm>
          <a:prstGeom prst="rect">
            <a:avLst/>
          </a:prstGeom>
          <a:noFill/>
          <a:ln w="9525">
            <a:noFill/>
            <a:miter lim="800000"/>
            <a:headEnd/>
            <a:tailEnd/>
          </a:ln>
        </p:spPr>
      </p:pic>
    </p:spTree>
    <p:extLst>
      <p:ext uri="{BB962C8B-B14F-4D97-AF65-F5344CB8AC3E}">
        <p14:creationId xmlns:p14="http://schemas.microsoft.com/office/powerpoint/2010/main" val="80825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D55B2-4B1D-45CC-A64E-E90281BF5677}"/>
              </a:ext>
            </a:extLst>
          </p:cNvPr>
          <p:cNvSpPr>
            <a:spLocks noGrp="1"/>
          </p:cNvSpPr>
          <p:nvPr>
            <p:ph type="title"/>
          </p:nvPr>
        </p:nvSpPr>
        <p:spPr/>
        <p:txBody>
          <a:bodyPr/>
          <a:lstStyle/>
          <a:p>
            <a:r>
              <a:rPr lang="nl-BE" dirty="0"/>
              <a:t>The </a:t>
            </a:r>
            <a:r>
              <a:rPr lang="nl-BE" dirty="0" err="1"/>
              <a:t>typical</a:t>
            </a:r>
            <a:r>
              <a:rPr lang="nl-BE" dirty="0"/>
              <a:t> </a:t>
            </a:r>
            <a:r>
              <a:rPr lang="nl-BE" dirty="0" err="1"/>
              <a:t>reference</a:t>
            </a:r>
            <a:r>
              <a:rPr lang="nl-BE" dirty="0"/>
              <a:t> bug (?) </a:t>
            </a:r>
            <a:br>
              <a:rPr lang="nl-BE" dirty="0"/>
            </a:br>
            <a:r>
              <a:rPr lang="nl-BE" dirty="0"/>
              <a:t>or is </a:t>
            </a:r>
            <a:r>
              <a:rPr lang="nl-BE" dirty="0" err="1"/>
              <a:t>it</a:t>
            </a:r>
            <a:endParaRPr lang="nl-BE" dirty="0"/>
          </a:p>
        </p:txBody>
      </p:sp>
      <p:sp>
        <p:nvSpPr>
          <p:cNvPr id="3" name="Tijdelijke aanduiding voor tekst 2">
            <a:extLst>
              <a:ext uri="{FF2B5EF4-FFF2-40B4-BE49-F238E27FC236}">
                <a16:creationId xmlns:a16="http://schemas.microsoft.com/office/drawing/2014/main" id="{D5D43AFD-08CA-4C60-A126-5878DB98720B}"/>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DCFF39AC-F403-43DD-815C-DB64727776A7}"/>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37</a:t>
            </a:fld>
            <a:endParaRPr lang="nl-NL" dirty="0"/>
          </a:p>
        </p:txBody>
      </p:sp>
    </p:spTree>
    <p:extLst>
      <p:ext uri="{BB962C8B-B14F-4D97-AF65-F5344CB8AC3E}">
        <p14:creationId xmlns:p14="http://schemas.microsoft.com/office/powerpoint/2010/main" val="3636804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dirty="0" err="1"/>
              <a:t>Stel</a:t>
            </a:r>
            <a:r>
              <a:rPr lang="en-IE" dirty="0"/>
              <a:t> </a:t>
            </a:r>
            <a:r>
              <a:rPr lang="en-IE" dirty="0" err="1"/>
              <a:t>volgende</a:t>
            </a:r>
            <a:r>
              <a:rPr lang="en-IE" dirty="0"/>
              <a:t> </a:t>
            </a:r>
            <a:r>
              <a:rPr lang="en-IE" dirty="0" err="1"/>
              <a:t>voorbeeld</a:t>
            </a:r>
            <a:r>
              <a:rPr lang="en-IE" dirty="0"/>
              <a:t>:</a:t>
            </a:r>
          </a:p>
        </p:txBody>
      </p:sp>
      <p:sp>
        <p:nvSpPr>
          <p:cNvPr id="131075" name="Tijdelijke aanduiding voor inhoud 2"/>
          <p:cNvSpPr>
            <a:spLocks noGrp="1"/>
          </p:cNvSpPr>
          <p:nvPr>
            <p:ph idx="1"/>
          </p:nvPr>
        </p:nvSpPr>
        <p:spPr>
          <a:xfrm>
            <a:off x="441461" y="6361780"/>
            <a:ext cx="10949516" cy="4902200"/>
          </a:xfrm>
        </p:spPr>
        <p:txBody>
          <a:bodyPr/>
          <a:lstStyle/>
          <a:p>
            <a:r>
              <a:rPr lang="en-IE" dirty="0"/>
              <a:t>PS </a:t>
            </a:r>
            <a:r>
              <a:rPr lang="en-IE" dirty="0" err="1"/>
              <a:t>kan</a:t>
            </a:r>
            <a:r>
              <a:rPr lang="en-IE" dirty="0"/>
              <a:t> je output </a:t>
            </a:r>
            <a:r>
              <a:rPr lang="en-IE" dirty="0" err="1"/>
              <a:t>voorspellen</a:t>
            </a:r>
            <a:r>
              <a:rPr lang="en-IE" dirty="0"/>
              <a:t> </a:t>
            </a:r>
            <a:r>
              <a:rPr lang="en-IE" dirty="0" err="1"/>
              <a:t>zonder</a:t>
            </a:r>
            <a:r>
              <a:rPr lang="en-IE" dirty="0"/>
              <a:t> </a:t>
            </a:r>
            <a:r>
              <a:rPr lang="en-IE" dirty="0" err="1"/>
              <a:t>naar</a:t>
            </a:r>
            <a:r>
              <a:rPr lang="en-IE" dirty="0"/>
              <a:t> </a:t>
            </a:r>
            <a:r>
              <a:rPr lang="en-IE" dirty="0" err="1"/>
              <a:t>volgende</a:t>
            </a:r>
            <a:r>
              <a:rPr lang="en-IE" dirty="0"/>
              <a:t> slide </a:t>
            </a:r>
            <a:r>
              <a:rPr lang="en-IE" dirty="0" err="1"/>
              <a:t>te</a:t>
            </a:r>
            <a:r>
              <a:rPr lang="en-IE" dirty="0"/>
              <a:t> </a:t>
            </a:r>
            <a:r>
              <a:rPr lang="en-IE" dirty="0" err="1"/>
              <a:t>gaan</a:t>
            </a:r>
            <a:r>
              <a:rPr lang="en-IE" dirty="0"/>
              <a:t>?</a:t>
            </a:r>
          </a:p>
        </p:txBody>
      </p:sp>
      <p:pic>
        <p:nvPicPr>
          <p:cNvPr id="131077" name="Picture 4"/>
          <p:cNvPicPr>
            <a:picLocks noChangeAspect="1" noChangeArrowheads="1"/>
          </p:cNvPicPr>
          <p:nvPr/>
        </p:nvPicPr>
        <p:blipFill>
          <a:blip r:embed="rId2" cstate="print"/>
          <a:srcRect/>
          <a:stretch>
            <a:fillRect/>
          </a:stretch>
        </p:blipFill>
        <p:spPr bwMode="auto">
          <a:xfrm>
            <a:off x="3625890" y="1181258"/>
            <a:ext cx="5164644" cy="4921602"/>
          </a:xfrm>
          <a:prstGeom prst="rect">
            <a:avLst/>
          </a:prstGeom>
          <a:noFill/>
          <a:ln w="9525">
            <a:noFill/>
            <a:miter lim="800000"/>
            <a:headEnd/>
            <a:tailEnd/>
          </a:ln>
        </p:spPr>
      </p:pic>
    </p:spTree>
    <p:extLst>
      <p:ext uri="{BB962C8B-B14F-4D97-AF65-F5344CB8AC3E}">
        <p14:creationId xmlns:p14="http://schemas.microsoft.com/office/powerpoint/2010/main" val="2354813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a:t>We werken met referenties!</a:t>
            </a:r>
          </a:p>
        </p:txBody>
      </p:sp>
      <p:sp>
        <p:nvSpPr>
          <p:cNvPr id="13107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D483C7A-23A8-483B-87C0-2168F1E416B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1077" name="Picture 4"/>
          <p:cNvPicPr>
            <a:picLocks noChangeAspect="1" noChangeArrowheads="1"/>
          </p:cNvPicPr>
          <p:nvPr/>
        </p:nvPicPr>
        <p:blipFill>
          <a:blip r:embed="rId2" cstate="print"/>
          <a:srcRect/>
          <a:stretch>
            <a:fillRect/>
          </a:stretch>
        </p:blipFill>
        <p:spPr bwMode="auto">
          <a:xfrm>
            <a:off x="2135188" y="1403350"/>
            <a:ext cx="3238500" cy="3086100"/>
          </a:xfrm>
          <a:prstGeom prst="rect">
            <a:avLst/>
          </a:prstGeom>
          <a:noFill/>
          <a:ln w="9525">
            <a:noFill/>
            <a:miter lim="800000"/>
            <a:headEnd/>
            <a:tailEnd/>
          </a:ln>
        </p:spPr>
      </p:pic>
      <p:grpSp>
        <p:nvGrpSpPr>
          <p:cNvPr id="131078" name="Groep 25"/>
          <p:cNvGrpSpPr>
            <a:grpSpLocks/>
          </p:cNvGrpSpPr>
          <p:nvPr/>
        </p:nvGrpSpPr>
        <p:grpSpPr bwMode="auto">
          <a:xfrm>
            <a:off x="2862264" y="5127625"/>
            <a:ext cx="2224087" cy="1282700"/>
            <a:chOff x="357116" y="4701654"/>
            <a:chExt cx="2845707" cy="1858370"/>
          </a:xfrm>
        </p:grpSpPr>
        <p:sp>
          <p:nvSpPr>
            <p:cNvPr id="1310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10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1088" name="Rechte verbindingslijn 12"/>
            <p:cNvCxnSpPr>
              <a:cxnSpLocks noChangeShapeType="1"/>
              <a:stCxn id="1310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1079"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1080"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1081"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1082" name="Stroomdiagram: Ponsband 11"/>
          <p:cNvSpPr>
            <a:spLocks noChangeArrowheads="1"/>
          </p:cNvSpPr>
          <p:nvPr/>
        </p:nvSpPr>
        <p:spPr bwMode="auto">
          <a:xfrm>
            <a:off x="7824789" y="5376863"/>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1083" name="Rechte verbindingslijn 15"/>
          <p:cNvCxnSpPr>
            <a:cxnSpLocks noChangeShapeType="1"/>
            <a:endCxn id="131082" idx="1"/>
          </p:cNvCxnSpPr>
          <p:nvPr/>
        </p:nvCxnSpPr>
        <p:spPr bwMode="auto">
          <a:xfrm rot="5400000" flipH="1" flipV="1">
            <a:off x="7566026" y="5730876"/>
            <a:ext cx="466725" cy="50800"/>
          </a:xfrm>
          <a:prstGeom prst="line">
            <a:avLst/>
          </a:prstGeom>
          <a:noFill/>
          <a:ln w="9525" algn="ctr">
            <a:solidFill>
              <a:schemeClr val="tx1"/>
            </a:solidFill>
            <a:round/>
            <a:headEnd/>
            <a:tailEnd/>
          </a:ln>
        </p:spPr>
      </p:cxnSp>
      <p:cxnSp>
        <p:nvCxnSpPr>
          <p:cNvPr id="131084"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1085" name="Rechthoek 17"/>
          <p:cNvSpPr>
            <a:spLocks noChangeArrowheads="1"/>
          </p:cNvSpPr>
          <p:nvPr/>
        </p:nvSpPr>
        <p:spPr bwMode="auto">
          <a:xfrm>
            <a:off x="2466975" y="2655889"/>
            <a:ext cx="2355850" cy="50482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682231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el 1"/>
          <p:cNvSpPr>
            <a:spLocks noGrp="1"/>
          </p:cNvSpPr>
          <p:nvPr>
            <p:ph type="title"/>
          </p:nvPr>
        </p:nvSpPr>
        <p:spPr/>
        <p:txBody>
          <a:bodyPr/>
          <a:lstStyle/>
          <a:p>
            <a:r>
              <a:rPr lang="en-IE"/>
              <a:t>Stack vs heap</a:t>
            </a:r>
          </a:p>
        </p:txBody>
      </p:sp>
      <p:sp>
        <p:nvSpPr>
          <p:cNvPr id="16" name="Tijdelijke aanduiding voor inhoud 15">
            <a:extLst>
              <a:ext uri="{FF2B5EF4-FFF2-40B4-BE49-F238E27FC236}">
                <a16:creationId xmlns:a16="http://schemas.microsoft.com/office/drawing/2014/main" id="{05215714-7DDC-42AF-8C61-85E4A11A618D}"/>
              </a:ext>
            </a:extLst>
          </p:cNvPr>
          <p:cNvSpPr>
            <a:spLocks noGrp="1"/>
          </p:cNvSpPr>
          <p:nvPr>
            <p:ph idx="1"/>
          </p:nvPr>
        </p:nvSpPr>
        <p:spPr>
          <a:xfrm>
            <a:off x="963085" y="1328738"/>
            <a:ext cx="4057150" cy="4902200"/>
          </a:xfrm>
        </p:spPr>
        <p:txBody>
          <a:bodyPr/>
          <a:lstStyle/>
          <a:p>
            <a:endParaRPr lang="nl-NL" dirty="0"/>
          </a:p>
          <a:p>
            <a:r>
              <a:rPr lang="nl-NL" dirty="0"/>
              <a:t>Het kleine, maar snelle </a:t>
            </a:r>
            <a:r>
              <a:rPr lang="nl-NL" b="1" dirty="0"/>
              <a:t>stack</a:t>
            </a:r>
            <a:r>
              <a:rPr lang="nl-NL" dirty="0"/>
              <a:t> geheugen</a:t>
            </a:r>
          </a:p>
          <a:p>
            <a:endParaRPr lang="nl-NL" dirty="0"/>
          </a:p>
          <a:p>
            <a:r>
              <a:rPr lang="nl-NL" dirty="0"/>
              <a:t>Het grote, maar tragere </a:t>
            </a:r>
            <a:r>
              <a:rPr lang="nl-NL" b="1" dirty="0" err="1"/>
              <a:t>heap</a:t>
            </a:r>
            <a:r>
              <a:rPr lang="nl-NL" dirty="0"/>
              <a:t> geheugen</a:t>
            </a:r>
            <a:endParaRPr lang="nl-B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50B3529-DC4C-4EF7-A037-4B45043C72D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3" name="Afbeelding 2">
            <a:extLst>
              <a:ext uri="{FF2B5EF4-FFF2-40B4-BE49-F238E27FC236}">
                <a16:creationId xmlns:a16="http://schemas.microsoft.com/office/drawing/2014/main" id="{AE895BFB-A900-7F06-FF25-A840450EDB79}"/>
              </a:ext>
            </a:extLst>
          </p:cNvPr>
          <p:cNvPicPr>
            <a:picLocks noChangeAspect="1"/>
          </p:cNvPicPr>
          <p:nvPr/>
        </p:nvPicPr>
        <p:blipFill>
          <a:blip r:embed="rId3"/>
          <a:stretch>
            <a:fillRect/>
          </a:stretch>
        </p:blipFill>
        <p:spPr>
          <a:xfrm>
            <a:off x="5020235" y="1165592"/>
            <a:ext cx="5641027" cy="3594666"/>
          </a:xfrm>
          <a:prstGeom prst="rect">
            <a:avLst/>
          </a:prstGeom>
        </p:spPr>
      </p:pic>
      <p:pic>
        <p:nvPicPr>
          <p:cNvPr id="9" name="Picture 2" descr="Image result for fast vs big">
            <a:extLst>
              <a:ext uri="{FF2B5EF4-FFF2-40B4-BE49-F238E27FC236}">
                <a16:creationId xmlns:a16="http://schemas.microsoft.com/office/drawing/2014/main" id="{6B8D5EF8-CC47-0960-A93B-A323B87773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496" t="5652" r="-2214" b="-5652"/>
          <a:stretch/>
        </p:blipFill>
        <p:spPr bwMode="auto">
          <a:xfrm flipH="1">
            <a:off x="5047129" y="1846555"/>
            <a:ext cx="1676401" cy="27578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fast vs big">
            <a:extLst>
              <a:ext uri="{FF2B5EF4-FFF2-40B4-BE49-F238E27FC236}">
                <a16:creationId xmlns:a16="http://schemas.microsoft.com/office/drawing/2014/main" id="{75585E5A-663E-1A19-9AD8-73919334B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358"/>
          <a:stretch/>
        </p:blipFill>
        <p:spPr bwMode="auto">
          <a:xfrm flipH="1">
            <a:off x="7360024" y="1846555"/>
            <a:ext cx="2701007" cy="260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90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el 1"/>
          <p:cNvSpPr>
            <a:spLocks noGrp="1"/>
          </p:cNvSpPr>
          <p:nvPr>
            <p:ph type="title"/>
          </p:nvPr>
        </p:nvSpPr>
        <p:spPr/>
        <p:txBody>
          <a:bodyPr/>
          <a:lstStyle/>
          <a:p>
            <a:r>
              <a:rPr lang="en-IE"/>
              <a:t>We werken met referenties!</a:t>
            </a:r>
          </a:p>
        </p:txBody>
      </p:sp>
      <p:sp>
        <p:nvSpPr>
          <p:cNvPr id="13209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A2B4051-52CE-499D-B8F8-CB4B7BC762A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7168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210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2103" name="Groep 25"/>
          <p:cNvGrpSpPr>
            <a:grpSpLocks/>
          </p:cNvGrpSpPr>
          <p:nvPr/>
        </p:nvGrpSpPr>
        <p:grpSpPr bwMode="auto">
          <a:xfrm>
            <a:off x="2862264" y="5127625"/>
            <a:ext cx="2224087" cy="1282700"/>
            <a:chOff x="357116" y="4701654"/>
            <a:chExt cx="2845707" cy="1858370"/>
          </a:xfrm>
        </p:grpSpPr>
        <p:sp>
          <p:nvSpPr>
            <p:cNvPr id="13211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211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2114" name="Rechte verbindingslijn 12"/>
            <p:cNvCxnSpPr>
              <a:cxnSpLocks noChangeShapeType="1"/>
              <a:stCxn id="13211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210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210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210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210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2108" name="Rechte verbindingslijn 15"/>
          <p:cNvCxnSpPr>
            <a:cxnSpLocks noChangeShapeType="1"/>
            <a:endCxn id="13210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2109"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2110" name="Rechthoek 17"/>
          <p:cNvSpPr>
            <a:spLocks noChangeArrowheads="1"/>
          </p:cNvSpPr>
          <p:nvPr/>
        </p:nvSpPr>
        <p:spPr bwMode="auto">
          <a:xfrm>
            <a:off x="2482851" y="3079751"/>
            <a:ext cx="2867025"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387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el 1"/>
          <p:cNvSpPr>
            <a:spLocks noGrp="1"/>
          </p:cNvSpPr>
          <p:nvPr>
            <p:ph type="title"/>
          </p:nvPr>
        </p:nvSpPr>
        <p:spPr/>
        <p:txBody>
          <a:bodyPr/>
          <a:lstStyle/>
          <a:p>
            <a:r>
              <a:rPr lang="en-IE"/>
              <a:t>We werken met referenties!</a:t>
            </a:r>
          </a:p>
        </p:txBody>
      </p:sp>
      <p:sp>
        <p:nvSpPr>
          <p:cNvPr id="13312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12E2A03-8E94-46BD-A734-1A7078E9EEC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3125"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3126"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3127" name="Groep 25"/>
          <p:cNvGrpSpPr>
            <a:grpSpLocks/>
          </p:cNvGrpSpPr>
          <p:nvPr/>
        </p:nvGrpSpPr>
        <p:grpSpPr bwMode="auto">
          <a:xfrm>
            <a:off x="2862264" y="5127625"/>
            <a:ext cx="2224087" cy="1282700"/>
            <a:chOff x="357116" y="4701654"/>
            <a:chExt cx="2845707" cy="1858370"/>
          </a:xfrm>
        </p:grpSpPr>
        <p:sp>
          <p:nvSpPr>
            <p:cNvPr id="13314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314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3142" name="Rechte verbindingslijn 12"/>
            <p:cNvCxnSpPr>
              <a:cxnSpLocks noChangeShapeType="1"/>
              <a:stCxn id="13314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3128"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3129"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3130"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3131"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3132" name="Rechte verbindingslijn 15"/>
          <p:cNvCxnSpPr>
            <a:cxnSpLocks noChangeShapeType="1"/>
            <a:endCxn id="133131"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3133"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3134" name="Rechthoek 17"/>
          <p:cNvSpPr>
            <a:spLocks noChangeArrowheads="1"/>
          </p:cNvSpPr>
          <p:nvPr/>
        </p:nvSpPr>
        <p:spPr bwMode="auto">
          <a:xfrm>
            <a:off x="2489201" y="3430588"/>
            <a:ext cx="1171575"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5"/>
          <p:cNvGrpSpPr>
            <a:grpSpLocks/>
          </p:cNvGrpSpPr>
          <p:nvPr/>
        </p:nvGrpSpPr>
        <p:grpSpPr bwMode="auto">
          <a:xfrm>
            <a:off x="1779588" y="4789488"/>
            <a:ext cx="2222500" cy="1282700"/>
            <a:chOff x="357116" y="4701654"/>
            <a:chExt cx="2845707" cy="1858370"/>
          </a:xfrm>
        </p:grpSpPr>
        <p:sp>
          <p:nvSpPr>
            <p:cNvPr id="1331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a:t>
              </a:r>
            </a:p>
          </p:txBody>
        </p:sp>
        <p:sp>
          <p:nvSpPr>
            <p:cNvPr id="1331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3139" name="Rechte verbindingslijn 12"/>
            <p:cNvCxnSpPr>
              <a:cxnSpLocks noChangeShapeType="1"/>
              <a:stCxn id="1331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Tree>
    <p:extLst>
      <p:ext uri="{BB962C8B-B14F-4D97-AF65-F5344CB8AC3E}">
        <p14:creationId xmlns:p14="http://schemas.microsoft.com/office/powerpoint/2010/main" val="38191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el 1"/>
          <p:cNvSpPr>
            <a:spLocks noGrp="1"/>
          </p:cNvSpPr>
          <p:nvPr>
            <p:ph type="title"/>
          </p:nvPr>
        </p:nvSpPr>
        <p:spPr/>
        <p:txBody>
          <a:bodyPr/>
          <a:lstStyle/>
          <a:p>
            <a:r>
              <a:rPr lang="en-IE"/>
              <a:t>We werken met referenties!</a:t>
            </a:r>
          </a:p>
        </p:txBody>
      </p:sp>
      <p:sp>
        <p:nvSpPr>
          <p:cNvPr id="13414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AAE72EB-58B9-4F58-A590-3D184EB01C5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4149"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4150"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4151" name="Groep 25"/>
          <p:cNvGrpSpPr>
            <a:grpSpLocks/>
          </p:cNvGrpSpPr>
          <p:nvPr/>
        </p:nvGrpSpPr>
        <p:grpSpPr bwMode="auto">
          <a:xfrm>
            <a:off x="2862264" y="5127625"/>
            <a:ext cx="2224087" cy="1282700"/>
            <a:chOff x="357116" y="4701654"/>
            <a:chExt cx="2845707" cy="1858370"/>
          </a:xfrm>
        </p:grpSpPr>
        <p:sp>
          <p:nvSpPr>
            <p:cNvPr id="134165"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6"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4167" name="Rechte verbindingslijn 12"/>
            <p:cNvCxnSpPr>
              <a:cxnSpLocks noChangeShapeType="1"/>
              <a:stCxn id="134166"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4152"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4153"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4154"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4155"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4156" name="Rechte verbindingslijn 15"/>
          <p:cNvCxnSpPr>
            <a:cxnSpLocks noChangeShapeType="1"/>
            <a:endCxn id="134155"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4157"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4158" name="Rechthoek 17"/>
          <p:cNvSpPr>
            <a:spLocks noChangeArrowheads="1"/>
          </p:cNvSpPr>
          <p:nvPr/>
        </p:nvSpPr>
        <p:spPr bwMode="auto">
          <a:xfrm>
            <a:off x="2489201" y="3606801"/>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4160" name="Groep 25"/>
          <p:cNvGrpSpPr>
            <a:grpSpLocks/>
          </p:cNvGrpSpPr>
          <p:nvPr/>
        </p:nvGrpSpPr>
        <p:grpSpPr bwMode="auto">
          <a:xfrm>
            <a:off x="1779588" y="4789488"/>
            <a:ext cx="2222500" cy="1282700"/>
            <a:chOff x="357116" y="4701654"/>
            <a:chExt cx="2845707" cy="1858370"/>
          </a:xfrm>
        </p:grpSpPr>
        <p:sp>
          <p:nvSpPr>
            <p:cNvPr id="13416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4164" name="Rechte verbindingslijn 12"/>
            <p:cNvCxnSpPr>
              <a:cxnSpLocks noChangeShapeType="1"/>
              <a:stCxn id="13416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8470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el 1"/>
          <p:cNvSpPr>
            <a:spLocks noGrp="1"/>
          </p:cNvSpPr>
          <p:nvPr>
            <p:ph type="title"/>
          </p:nvPr>
        </p:nvSpPr>
        <p:spPr/>
        <p:txBody>
          <a:bodyPr/>
          <a:lstStyle/>
          <a:p>
            <a:r>
              <a:rPr lang="en-IE"/>
              <a:t>We werken met referenties!</a:t>
            </a:r>
          </a:p>
        </p:txBody>
      </p:sp>
      <p:sp>
        <p:nvSpPr>
          <p:cNvPr id="135171"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F5FF2B-2436-45BE-996A-CAC5CE38DE0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517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5174"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5175" name="Groep 25"/>
          <p:cNvGrpSpPr>
            <a:grpSpLocks/>
          </p:cNvGrpSpPr>
          <p:nvPr/>
        </p:nvGrpSpPr>
        <p:grpSpPr bwMode="auto">
          <a:xfrm>
            <a:off x="2862264" y="5127625"/>
            <a:ext cx="2224087" cy="1282700"/>
            <a:chOff x="357116" y="4701654"/>
            <a:chExt cx="2845707" cy="1858370"/>
          </a:xfrm>
        </p:grpSpPr>
        <p:sp>
          <p:nvSpPr>
            <p:cNvPr id="13518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9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5191" name="Rechte verbindingslijn 12"/>
            <p:cNvCxnSpPr>
              <a:cxnSpLocks noChangeShapeType="1"/>
              <a:stCxn id="13519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5176"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5177"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5178"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5179"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5180" name="Rechte verbindingslijn 15"/>
          <p:cNvCxnSpPr>
            <a:cxnSpLocks noChangeShapeType="1"/>
            <a:endCxn id="135179"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5181"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5182" name="Rechthoek 17"/>
          <p:cNvSpPr>
            <a:spLocks noChangeArrowheads="1"/>
          </p:cNvSpPr>
          <p:nvPr/>
        </p:nvSpPr>
        <p:spPr bwMode="auto">
          <a:xfrm>
            <a:off x="2489201" y="3781426"/>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5184" name="Groep 25"/>
          <p:cNvGrpSpPr>
            <a:grpSpLocks/>
          </p:cNvGrpSpPr>
          <p:nvPr/>
        </p:nvGrpSpPr>
        <p:grpSpPr bwMode="auto">
          <a:xfrm>
            <a:off x="1779588" y="4789488"/>
            <a:ext cx="2222500" cy="1282700"/>
            <a:chOff x="357116" y="4701654"/>
            <a:chExt cx="2845707" cy="1858370"/>
          </a:xfrm>
        </p:grpSpPr>
        <p:sp>
          <p:nvSpPr>
            <p:cNvPr id="1351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5188" name="Rechte verbindingslijn 12"/>
            <p:cNvCxnSpPr>
              <a:cxnSpLocks noChangeShapeType="1"/>
              <a:stCxn id="1351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118019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el 1"/>
          <p:cNvSpPr>
            <a:spLocks noGrp="1"/>
          </p:cNvSpPr>
          <p:nvPr>
            <p:ph type="title"/>
          </p:nvPr>
        </p:nvSpPr>
        <p:spPr/>
        <p:txBody>
          <a:bodyPr/>
          <a:lstStyle/>
          <a:p>
            <a:r>
              <a:rPr lang="en-IE"/>
              <a:t>We werken met referenties!</a:t>
            </a:r>
          </a:p>
        </p:txBody>
      </p:sp>
      <p:sp>
        <p:nvSpPr>
          <p:cNvPr id="13619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6F7069C-51B9-4168-8878-2509A2A7593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6197"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6198"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6199" name="Groep 25"/>
          <p:cNvGrpSpPr>
            <a:grpSpLocks/>
          </p:cNvGrpSpPr>
          <p:nvPr/>
        </p:nvGrpSpPr>
        <p:grpSpPr bwMode="auto">
          <a:xfrm>
            <a:off x="2862264" y="5127625"/>
            <a:ext cx="2224087" cy="1282700"/>
            <a:chOff x="357116" y="4701654"/>
            <a:chExt cx="2845707" cy="1858370"/>
          </a:xfrm>
        </p:grpSpPr>
        <p:sp>
          <p:nvSpPr>
            <p:cNvPr id="13621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6215" name="Rechte verbindingslijn 12"/>
            <p:cNvCxnSpPr>
              <a:cxnSpLocks noChangeShapeType="1"/>
              <a:stCxn id="13621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6200"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201"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202"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6203"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6204" name="Rechte verbindingslijn 15"/>
          <p:cNvCxnSpPr>
            <a:cxnSpLocks noChangeShapeType="1"/>
            <a:endCxn id="136203"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6205"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6206" name="Rechthoek 17"/>
          <p:cNvSpPr>
            <a:spLocks noChangeArrowheads="1"/>
          </p:cNvSpPr>
          <p:nvPr/>
        </p:nvSpPr>
        <p:spPr bwMode="auto">
          <a:xfrm>
            <a:off x="2497138" y="4044951"/>
            <a:ext cx="2362200"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72300" y="1666875"/>
            <a:ext cx="3094038" cy="87153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6208" name="Groep 25"/>
          <p:cNvGrpSpPr>
            <a:grpSpLocks/>
          </p:cNvGrpSpPr>
          <p:nvPr/>
        </p:nvGrpSpPr>
        <p:grpSpPr bwMode="auto">
          <a:xfrm>
            <a:off x="1779588" y="4789488"/>
            <a:ext cx="2222500" cy="1282700"/>
            <a:chOff x="357116" y="4701654"/>
            <a:chExt cx="2845707" cy="1858370"/>
          </a:xfrm>
        </p:grpSpPr>
        <p:sp>
          <p:nvSpPr>
            <p:cNvPr id="13621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6212" name="Rechte verbindingslijn 12"/>
            <p:cNvCxnSpPr>
              <a:cxnSpLocks noChangeShapeType="1"/>
              <a:stCxn id="13621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6209"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681798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el 1"/>
          <p:cNvSpPr>
            <a:spLocks noGrp="1"/>
          </p:cNvSpPr>
          <p:nvPr>
            <p:ph type="title"/>
          </p:nvPr>
        </p:nvSpPr>
        <p:spPr/>
        <p:txBody>
          <a:bodyPr/>
          <a:lstStyle/>
          <a:p>
            <a:r>
              <a:rPr lang="en-IE"/>
              <a:t>We werken met referenties!</a:t>
            </a:r>
          </a:p>
        </p:txBody>
      </p:sp>
      <p:sp>
        <p:nvSpPr>
          <p:cNvPr id="1372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B0D099E-F305-4842-A262-7B89EEAB365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7221"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722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7223" name="Groep 25"/>
          <p:cNvGrpSpPr>
            <a:grpSpLocks/>
          </p:cNvGrpSpPr>
          <p:nvPr/>
        </p:nvGrpSpPr>
        <p:grpSpPr bwMode="auto">
          <a:xfrm>
            <a:off x="2862264" y="5127625"/>
            <a:ext cx="2224087" cy="1282700"/>
            <a:chOff x="357116" y="4701654"/>
            <a:chExt cx="2845707" cy="1858370"/>
          </a:xfrm>
        </p:grpSpPr>
        <p:sp>
          <p:nvSpPr>
            <p:cNvPr id="1372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7239" name="Rechte verbindingslijn 12"/>
            <p:cNvCxnSpPr>
              <a:cxnSpLocks noChangeShapeType="1"/>
              <a:stCxn id="1372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722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722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722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722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7228" name="Rechte verbindingslijn 15"/>
          <p:cNvCxnSpPr>
            <a:cxnSpLocks noChangeShapeType="1"/>
            <a:endCxn id="13722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7229"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7230" name="Rechthoek 17"/>
          <p:cNvSpPr>
            <a:spLocks noChangeArrowheads="1"/>
          </p:cNvSpPr>
          <p:nvPr/>
        </p:nvSpPr>
        <p:spPr bwMode="auto">
          <a:xfrm>
            <a:off x="2497139" y="4224338"/>
            <a:ext cx="2852737"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61189" y="1762125"/>
            <a:ext cx="3094037"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7232" name="Groep 25"/>
          <p:cNvGrpSpPr>
            <a:grpSpLocks/>
          </p:cNvGrpSpPr>
          <p:nvPr/>
        </p:nvGrpSpPr>
        <p:grpSpPr bwMode="auto">
          <a:xfrm>
            <a:off x="1779588" y="4789488"/>
            <a:ext cx="2222500" cy="1282700"/>
            <a:chOff x="357116" y="4701654"/>
            <a:chExt cx="2845707" cy="1858370"/>
          </a:xfrm>
        </p:grpSpPr>
        <p:sp>
          <p:nvSpPr>
            <p:cNvPr id="1372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7236" name="Rechte verbindingslijn 12"/>
            <p:cNvCxnSpPr>
              <a:cxnSpLocks noChangeShapeType="1"/>
              <a:stCxn id="1372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7233"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65006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0C172-27D6-41F6-A52C-F4491BD83CBD}"/>
              </a:ext>
            </a:extLst>
          </p:cNvPr>
          <p:cNvSpPr>
            <a:spLocks noGrp="1"/>
          </p:cNvSpPr>
          <p:nvPr>
            <p:ph type="title"/>
          </p:nvPr>
        </p:nvSpPr>
        <p:spPr/>
        <p:txBody>
          <a:bodyPr/>
          <a:lstStyle/>
          <a:p>
            <a:r>
              <a:rPr lang="nl-BE" dirty="0"/>
              <a:t>And </a:t>
            </a:r>
            <a:r>
              <a:rPr lang="nl-BE" dirty="0" err="1"/>
              <a:t>how</a:t>
            </a:r>
            <a:r>
              <a:rPr lang="nl-BE" dirty="0"/>
              <a:t> does </a:t>
            </a:r>
            <a:r>
              <a:rPr lang="nl-BE" dirty="0" err="1"/>
              <a:t>this</a:t>
            </a:r>
            <a:r>
              <a:rPr lang="nl-BE" dirty="0"/>
              <a:t> </a:t>
            </a:r>
            <a:r>
              <a:rPr lang="nl-BE" dirty="0" err="1"/>
              <a:t>relate</a:t>
            </a:r>
            <a:r>
              <a:rPr lang="nl-BE" dirty="0"/>
              <a:t> </a:t>
            </a:r>
            <a:r>
              <a:rPr lang="nl-BE" dirty="0" err="1"/>
              <a:t>to</a:t>
            </a:r>
            <a:r>
              <a:rPr lang="nl-BE" dirty="0"/>
              <a:t> </a:t>
            </a:r>
            <a:r>
              <a:rPr lang="nl-BE" dirty="0" err="1"/>
              <a:t>the</a:t>
            </a:r>
            <a:r>
              <a:rPr lang="nl-BE" dirty="0"/>
              <a:t> </a:t>
            </a:r>
            <a:r>
              <a:rPr lang="nl-BE" dirty="0" err="1"/>
              <a:t>garbage</a:t>
            </a:r>
            <a:r>
              <a:rPr lang="nl-BE" dirty="0"/>
              <a:t> collector?</a:t>
            </a:r>
          </a:p>
        </p:txBody>
      </p:sp>
      <p:sp>
        <p:nvSpPr>
          <p:cNvPr id="3" name="Tijdelijke aanduiding voor tekst 2">
            <a:extLst>
              <a:ext uri="{FF2B5EF4-FFF2-40B4-BE49-F238E27FC236}">
                <a16:creationId xmlns:a16="http://schemas.microsoft.com/office/drawing/2014/main" id="{78BA0943-ECF6-4CEF-8385-9C512C6CBAAF}"/>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777B0494-E5D2-4BED-90E5-C865DDD40B2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46</a:t>
            </a:fld>
            <a:endParaRPr lang="nl-NL" dirty="0"/>
          </a:p>
        </p:txBody>
      </p:sp>
    </p:spTree>
    <p:extLst>
      <p:ext uri="{BB962C8B-B14F-4D97-AF65-F5344CB8AC3E}">
        <p14:creationId xmlns:p14="http://schemas.microsoft.com/office/powerpoint/2010/main" val="2261847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7D7AC-CA0A-4332-A68B-40888B91F1E0}"/>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3BB41A76-F4AE-4C5A-815A-958D0C55EB94}"/>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4A2316A1-D9C8-4A4A-9C56-5AC353D885C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47</a:t>
            </a:fld>
            <a:endParaRPr lang="nl-NL" dirty="0"/>
          </a:p>
        </p:txBody>
      </p:sp>
      <p:pic>
        <p:nvPicPr>
          <p:cNvPr id="7170" name="Picture 2" descr="Image result for glad you asked">
            <a:extLst>
              <a:ext uri="{FF2B5EF4-FFF2-40B4-BE49-F238E27FC236}">
                <a16:creationId xmlns:a16="http://schemas.microsoft.com/office/drawing/2014/main" id="{61E9063D-EA71-4266-B048-F58C2B08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588" y="1323230"/>
            <a:ext cx="9409579" cy="466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92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el 1"/>
          <p:cNvSpPr>
            <a:spLocks noGrp="1"/>
          </p:cNvSpPr>
          <p:nvPr>
            <p:ph type="title"/>
          </p:nvPr>
        </p:nvSpPr>
        <p:spPr/>
        <p:txBody>
          <a:bodyPr/>
          <a:lstStyle/>
          <a:p>
            <a:r>
              <a:rPr lang="en-IE"/>
              <a:t>Geen referenties naar een instantie</a:t>
            </a:r>
          </a:p>
        </p:txBody>
      </p:sp>
      <p:sp>
        <p:nvSpPr>
          <p:cNvPr id="3" name="Tijdelijke aanduiding voor inhoud 2"/>
          <p:cNvSpPr>
            <a:spLocks noGrp="1"/>
          </p:cNvSpPr>
          <p:nvPr>
            <p:ph idx="1"/>
          </p:nvPr>
        </p:nvSpPr>
        <p:spPr/>
        <p:txBody>
          <a:bodyPr/>
          <a:lstStyle/>
          <a:p>
            <a:r>
              <a:rPr lang="en-IE" dirty="0" err="1"/>
              <a:t>Wanneer</a:t>
            </a:r>
            <a:r>
              <a:rPr lang="en-IE" dirty="0"/>
              <a:t> </a:t>
            </a:r>
            <a:r>
              <a:rPr lang="en-IE" dirty="0" err="1"/>
              <a:t>een</a:t>
            </a:r>
            <a:r>
              <a:rPr lang="en-IE" dirty="0"/>
              <a:t> object </a:t>
            </a:r>
            <a:r>
              <a:rPr lang="en-IE" dirty="0" err="1"/>
              <a:t>werd</a:t>
            </a:r>
            <a:r>
              <a:rPr lang="en-IE" dirty="0"/>
              <a:t> </a:t>
            </a:r>
            <a:r>
              <a:rPr lang="en-IE" dirty="0" err="1"/>
              <a:t>aangemaakt</a:t>
            </a:r>
            <a:r>
              <a:rPr lang="en-IE" dirty="0"/>
              <a:t> (</a:t>
            </a:r>
            <a:r>
              <a:rPr lang="en-IE" dirty="0" err="1"/>
              <a:t>mbv</a:t>
            </a:r>
            <a:r>
              <a:rPr lang="en-IE" dirty="0"/>
              <a:t> new) en </a:t>
            </a:r>
            <a:r>
              <a:rPr lang="en-IE" dirty="0" err="1"/>
              <a:t>er</a:t>
            </a:r>
            <a:r>
              <a:rPr lang="en-IE" dirty="0"/>
              <a:t> </a:t>
            </a:r>
            <a:r>
              <a:rPr lang="en-IE" dirty="0" err="1"/>
              <a:t>zijn</a:t>
            </a:r>
            <a:r>
              <a:rPr lang="en-IE" dirty="0"/>
              <a:t> </a:t>
            </a:r>
            <a:r>
              <a:rPr lang="en-IE" dirty="0" err="1"/>
              <a:t>geen</a:t>
            </a:r>
            <a:r>
              <a:rPr lang="en-IE" dirty="0"/>
              <a:t> </a:t>
            </a:r>
            <a:r>
              <a:rPr lang="en-IE" dirty="0" err="1"/>
              <a:t>referenties</a:t>
            </a:r>
            <a:r>
              <a:rPr lang="en-IE" dirty="0"/>
              <a:t> </a:t>
            </a:r>
            <a:r>
              <a:rPr lang="en-IE" dirty="0" err="1"/>
              <a:t>naar</a:t>
            </a:r>
            <a:r>
              <a:rPr lang="en-IE" dirty="0"/>
              <a:t> </a:t>
            </a:r>
            <a:r>
              <a:rPr lang="en-IE" dirty="0" err="1"/>
              <a:t>dit</a:t>
            </a:r>
            <a:r>
              <a:rPr lang="en-IE" dirty="0"/>
              <a:t> object, dan </a:t>
            </a:r>
            <a:r>
              <a:rPr lang="en-IE" dirty="0" err="1"/>
              <a:t>wordt</a:t>
            </a:r>
            <a:r>
              <a:rPr lang="en-IE" dirty="0"/>
              <a:t> het </a:t>
            </a:r>
            <a:r>
              <a:rPr lang="en-IE" dirty="0" err="1"/>
              <a:t>automatisch</a:t>
            </a:r>
            <a:r>
              <a:rPr lang="en-IE" dirty="0"/>
              <a:t> </a:t>
            </a:r>
            <a:r>
              <a:rPr lang="en-IE" dirty="0" err="1"/>
              <a:t>verwijdert</a:t>
            </a:r>
            <a:r>
              <a:rPr lang="en-IE" dirty="0"/>
              <a:t>.</a:t>
            </a:r>
          </a:p>
          <a:p>
            <a:pPr lvl="1"/>
            <a:r>
              <a:rPr lang="en-IE" dirty="0" err="1"/>
              <a:t>Dit</a:t>
            </a:r>
            <a:r>
              <a:rPr lang="en-IE" dirty="0"/>
              <a:t> </a:t>
            </a:r>
            <a:r>
              <a:rPr lang="en-IE" dirty="0" err="1"/>
              <a:t>heet</a:t>
            </a:r>
            <a:r>
              <a:rPr lang="en-IE" dirty="0"/>
              <a:t> ‘garbage collection’ (</a:t>
            </a:r>
            <a:r>
              <a:rPr lang="en-IE" dirty="0" err="1"/>
              <a:t>zie</a:t>
            </a:r>
            <a:r>
              <a:rPr lang="en-IE" dirty="0"/>
              <a:t> heap/stack </a:t>
            </a:r>
            <a:r>
              <a:rPr lang="en-IE" dirty="0" err="1"/>
              <a:t>eerder</a:t>
            </a:r>
            <a:r>
              <a:rPr lang="en-IE" dirty="0"/>
              <a:t>)</a:t>
            </a:r>
          </a:p>
          <a:p>
            <a:pPr lvl="1"/>
            <a:endParaRPr lang="en-IE" dirty="0"/>
          </a:p>
          <a:p>
            <a:pPr lvl="1"/>
            <a:endParaRPr lang="en-IE" dirty="0"/>
          </a:p>
          <a:p>
            <a:pPr lvl="1"/>
            <a:endParaRPr lang="en-IE" dirty="0"/>
          </a:p>
          <a:p>
            <a:r>
              <a:rPr lang="en-IE" dirty="0" err="1"/>
              <a:t>Vergelijk</a:t>
            </a:r>
            <a:r>
              <a:rPr lang="en-IE" dirty="0"/>
              <a:t> met de scope van </a:t>
            </a:r>
            <a:r>
              <a:rPr lang="en-IE" dirty="0" err="1"/>
              <a:t>een</a:t>
            </a:r>
            <a:r>
              <a:rPr lang="en-IE" dirty="0"/>
              <a:t> </a:t>
            </a:r>
            <a:r>
              <a:rPr lang="en-IE" dirty="0" err="1"/>
              <a:t>lokale</a:t>
            </a:r>
            <a:r>
              <a:rPr lang="en-IE" dirty="0"/>
              <a:t> </a:t>
            </a:r>
            <a:r>
              <a:rPr lang="en-IE" dirty="0" err="1"/>
              <a:t>variabele</a:t>
            </a:r>
            <a:r>
              <a:rPr lang="en-IE" dirty="0"/>
              <a:t> (scope is </a:t>
            </a:r>
            <a:r>
              <a:rPr lang="en-IE" dirty="0" err="1"/>
              <a:t>binnen</a:t>
            </a:r>
            <a:r>
              <a:rPr lang="en-IE" dirty="0"/>
              <a:t> de accolades </a:t>
            </a:r>
            <a:r>
              <a:rPr lang="en-IE" dirty="0" err="1"/>
              <a:t>waar</a:t>
            </a:r>
            <a:r>
              <a:rPr lang="en-IE" dirty="0"/>
              <a:t> </a:t>
            </a:r>
            <a:r>
              <a:rPr lang="en-IE" dirty="0" err="1"/>
              <a:t>variabele</a:t>
            </a:r>
            <a:r>
              <a:rPr lang="en-IE" dirty="0"/>
              <a:t> </a:t>
            </a:r>
            <a:r>
              <a:rPr lang="en-IE" dirty="0" err="1"/>
              <a:t>werd</a:t>
            </a:r>
            <a:r>
              <a:rPr lang="en-IE" dirty="0"/>
              <a:t> </a:t>
            </a:r>
            <a:r>
              <a:rPr lang="en-IE" dirty="0" err="1"/>
              <a:t>aangemaakt</a:t>
            </a:r>
            <a:r>
              <a:rPr lang="en-IE" dirty="0"/>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89BB32E-0E14-480A-BFC9-39943EA753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1164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el 1"/>
          <p:cNvSpPr>
            <a:spLocks noGrp="1"/>
          </p:cNvSpPr>
          <p:nvPr>
            <p:ph type="title"/>
          </p:nvPr>
        </p:nvSpPr>
        <p:spPr/>
        <p:txBody>
          <a:bodyPr/>
          <a:lstStyle/>
          <a:p>
            <a:r>
              <a:rPr lang="en-IE"/>
              <a:t>Garbage collector</a:t>
            </a:r>
          </a:p>
        </p:txBody>
      </p:sp>
      <p:sp>
        <p:nvSpPr>
          <p:cNvPr id="139267"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4FC15AA-2894-4A3D-A746-3987BCD6373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9269"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1DBA486A-6E3B-468E-97BE-0E5F928191D8}"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39271" name="Groep 25"/>
          <p:cNvGrpSpPr>
            <a:grpSpLocks/>
          </p:cNvGrpSpPr>
          <p:nvPr/>
        </p:nvGrpSpPr>
        <p:grpSpPr bwMode="auto">
          <a:xfrm>
            <a:off x="2862264" y="5127625"/>
            <a:ext cx="2224087" cy="1282700"/>
            <a:chOff x="357116" y="4701654"/>
            <a:chExt cx="2845707" cy="1858370"/>
          </a:xfrm>
        </p:grpSpPr>
        <p:sp>
          <p:nvSpPr>
            <p:cNvPr id="13927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928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9281" name="Rechte verbindingslijn 12"/>
            <p:cNvCxnSpPr>
              <a:cxnSpLocks noChangeShapeType="1"/>
              <a:stCxn id="13928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9272"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9273"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9274"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9275"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9276" name="Rechte verbindingslijn 14"/>
          <p:cNvCxnSpPr>
            <a:cxnSpLocks noChangeShapeType="1"/>
            <a:endCxn id="139275"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39277" name="Rechte verbindingslijn met pijl 15"/>
          <p:cNvCxnSpPr>
            <a:cxnSpLocks noChangeShapeType="1"/>
          </p:cNvCxnSpPr>
          <p:nvPr/>
        </p:nvCxnSpPr>
        <p:spPr bwMode="auto">
          <a:xfrm flipV="1">
            <a:off x="3506788" y="5370514"/>
            <a:ext cx="2946400" cy="466725"/>
          </a:xfrm>
          <a:prstGeom prst="straightConnector1">
            <a:avLst/>
          </a:prstGeom>
          <a:noFill/>
          <a:ln w="9525" algn="ctr">
            <a:solidFill>
              <a:schemeClr val="tx1"/>
            </a:solidFill>
            <a:round/>
            <a:headEnd/>
            <a:tailEnd type="arrow" w="med" len="med"/>
          </a:ln>
        </p:spPr>
      </p:cxnSp>
      <p:sp>
        <p:nvSpPr>
          <p:cNvPr id="139278" name="Rechthoek 23"/>
          <p:cNvSpPr>
            <a:spLocks noChangeArrowheads="1"/>
          </p:cNvSpPr>
          <p:nvPr/>
        </p:nvSpPr>
        <p:spPr bwMode="auto">
          <a:xfrm>
            <a:off x="2139950" y="1879601"/>
            <a:ext cx="2852738" cy="72707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4807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el 1"/>
          <p:cNvSpPr>
            <a:spLocks noGrp="1"/>
          </p:cNvSpPr>
          <p:nvPr>
            <p:ph type="title"/>
          </p:nvPr>
        </p:nvSpPr>
        <p:spPr/>
        <p:txBody>
          <a:bodyPr/>
          <a:lstStyle/>
          <a:p>
            <a:r>
              <a:rPr lang="en-IE"/>
              <a:t>Stack vs heap</a:t>
            </a:r>
          </a:p>
        </p:txBody>
      </p:sp>
      <p:sp>
        <p:nvSpPr>
          <p:cNvPr id="108547" name="Tijdelijke aanduiding voor inhoud 2"/>
          <p:cNvSpPr>
            <a:spLocks noGrp="1"/>
          </p:cNvSpPr>
          <p:nvPr>
            <p:ph idx="1"/>
          </p:nvPr>
        </p:nvSpPr>
        <p:spPr/>
        <p:txBody>
          <a:bodyPr/>
          <a:lstStyle/>
          <a:p>
            <a:r>
              <a:rPr lang="en-IE" dirty="0"/>
              <a:t>Value types (</a:t>
            </a:r>
            <a:r>
              <a:rPr lang="en-IE" dirty="0" err="1"/>
              <a:t>int</a:t>
            </a:r>
            <a:r>
              <a:rPr lang="en-IE" dirty="0"/>
              <a:t>, double, char, short, etc) </a:t>
            </a:r>
            <a:r>
              <a:rPr lang="en-IE" dirty="0" err="1"/>
              <a:t>gaan</a:t>
            </a:r>
            <a:r>
              <a:rPr lang="en-IE" dirty="0"/>
              <a:t> in stack</a:t>
            </a:r>
          </a:p>
          <a:p>
            <a:r>
              <a:rPr lang="en-IE" dirty="0" err="1"/>
              <a:t>Referenties</a:t>
            </a:r>
            <a:r>
              <a:rPr lang="en-IE" dirty="0"/>
              <a:t>/Pointers idem</a:t>
            </a:r>
          </a:p>
          <a:p>
            <a:r>
              <a:rPr lang="en-IE" dirty="0" err="1"/>
              <a:t>Objecten</a:t>
            </a:r>
            <a:r>
              <a:rPr lang="en-IE" dirty="0"/>
              <a:t> in heap</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916D53D-CE59-4110-97BE-69A9C592B6D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2050" name="Picture 2">
            <a:extLst>
              <a:ext uri="{FF2B5EF4-FFF2-40B4-BE49-F238E27FC236}">
                <a16:creationId xmlns:a16="http://schemas.microsoft.com/office/drawing/2014/main" id="{E8C39026-C30C-EA93-AF88-5337C40FE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973" y="2556669"/>
            <a:ext cx="6176998" cy="393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55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el 1"/>
          <p:cNvSpPr>
            <a:spLocks noGrp="1"/>
          </p:cNvSpPr>
          <p:nvPr>
            <p:ph type="title"/>
          </p:nvPr>
        </p:nvSpPr>
        <p:spPr/>
        <p:txBody>
          <a:bodyPr/>
          <a:lstStyle/>
          <a:p>
            <a:r>
              <a:rPr lang="en-IE"/>
              <a:t>Garbage collector</a:t>
            </a:r>
          </a:p>
        </p:txBody>
      </p:sp>
      <p:sp>
        <p:nvSpPr>
          <p:cNvPr id="14029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9083371-B5EE-4E24-9DF5-F0E1CF3A7D4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0293"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21579A82-C1CF-4D80-A3E7-28C4B33D7A20}"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0295" name="Groep 25"/>
          <p:cNvGrpSpPr>
            <a:grpSpLocks/>
          </p:cNvGrpSpPr>
          <p:nvPr/>
        </p:nvGrpSpPr>
        <p:grpSpPr bwMode="auto">
          <a:xfrm>
            <a:off x="2862264" y="5127625"/>
            <a:ext cx="2224087" cy="1282700"/>
            <a:chOff x="357116" y="4701654"/>
            <a:chExt cx="2845707" cy="1858370"/>
          </a:xfrm>
        </p:grpSpPr>
        <p:sp>
          <p:nvSpPr>
            <p:cNvPr id="14030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030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0308" name="Rechte verbindingslijn 12"/>
            <p:cNvCxnSpPr>
              <a:cxnSpLocks noChangeShapeType="1"/>
              <a:stCxn id="14030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0296"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297"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298"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0299"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0300" name="Rechte verbindingslijn 14"/>
          <p:cNvCxnSpPr>
            <a:cxnSpLocks noChangeShapeType="1"/>
            <a:endCxn id="140299"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40301" name="Rechte verbindingslijn met pijl 15"/>
          <p:cNvCxnSpPr>
            <a:cxnSpLocks noChangeShapeType="1"/>
          </p:cNvCxnSpPr>
          <p:nvPr/>
        </p:nvCxnSpPr>
        <p:spPr bwMode="auto">
          <a:xfrm>
            <a:off x="3506788" y="5837240"/>
            <a:ext cx="4544136" cy="17023"/>
          </a:xfrm>
          <a:prstGeom prst="straightConnector1">
            <a:avLst/>
          </a:prstGeom>
          <a:noFill/>
          <a:ln w="9525" algn="ctr">
            <a:solidFill>
              <a:schemeClr val="tx1"/>
            </a:solidFill>
            <a:round/>
            <a:headEnd/>
            <a:tailEnd type="arrow" w="med" len="med"/>
          </a:ln>
        </p:spPr>
      </p:cxnSp>
      <p:sp>
        <p:nvSpPr>
          <p:cNvPr id="140302" name="Rechthoek 23"/>
          <p:cNvSpPr>
            <a:spLocks noChangeArrowheads="1"/>
          </p:cNvSpPr>
          <p:nvPr/>
        </p:nvSpPr>
        <p:spPr bwMode="auto">
          <a:xfrm>
            <a:off x="2139950" y="2679700"/>
            <a:ext cx="2852738" cy="242888"/>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3"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304"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5"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1593569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el 1"/>
          <p:cNvSpPr>
            <a:spLocks noGrp="1"/>
          </p:cNvSpPr>
          <p:nvPr>
            <p:ph type="title"/>
          </p:nvPr>
        </p:nvSpPr>
        <p:spPr/>
        <p:txBody>
          <a:bodyPr/>
          <a:lstStyle/>
          <a:p>
            <a:r>
              <a:rPr lang="en-IE"/>
              <a:t>Garbage collector</a:t>
            </a:r>
          </a:p>
        </p:txBody>
      </p:sp>
      <p:sp>
        <p:nvSpPr>
          <p:cNvPr id="14131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C5C9174-2F0C-4B21-B8BE-0980811378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1317"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8E40AB1A-57B7-4191-9E7C-D36819E68BB1}"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1319" name="Groep 25"/>
          <p:cNvGrpSpPr>
            <a:grpSpLocks/>
          </p:cNvGrpSpPr>
          <p:nvPr/>
        </p:nvGrpSpPr>
        <p:grpSpPr bwMode="auto">
          <a:xfrm>
            <a:off x="2862264" y="5127625"/>
            <a:ext cx="2224087" cy="1282700"/>
            <a:chOff x="357116" y="4701654"/>
            <a:chExt cx="2845707" cy="1858370"/>
          </a:xfrm>
        </p:grpSpPr>
        <p:sp>
          <p:nvSpPr>
            <p:cNvPr id="1413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13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1336" name="Rechte verbindingslijn 12"/>
            <p:cNvCxnSpPr>
              <a:cxnSpLocks noChangeShapeType="1"/>
              <a:stCxn id="1413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1320"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4"/>
          <p:cNvGrpSpPr>
            <a:grpSpLocks/>
          </p:cNvGrpSpPr>
          <p:nvPr/>
        </p:nvGrpSpPr>
        <p:grpSpPr bwMode="auto">
          <a:xfrm>
            <a:off x="5829301" y="5183188"/>
            <a:ext cx="2136775" cy="906462"/>
            <a:chOff x="4305290" y="5183282"/>
            <a:chExt cx="2136038" cy="907085"/>
          </a:xfrm>
        </p:grpSpPr>
        <p:sp>
          <p:nvSpPr>
            <p:cNvPr id="141330" name="Rechthoek 11"/>
            <p:cNvSpPr>
              <a:spLocks noChangeArrowheads="1"/>
            </p:cNvSpPr>
            <p:nvPr/>
          </p:nvSpPr>
          <p:spPr bwMode="auto">
            <a:xfrm>
              <a:off x="4305290" y="5183282"/>
              <a:ext cx="2136038" cy="907085"/>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31" name="Cilinder 10"/>
            <p:cNvSpPr>
              <a:spLocks noChangeArrowheads="1"/>
            </p:cNvSpPr>
            <p:nvPr/>
          </p:nvSpPr>
          <p:spPr bwMode="auto">
            <a:xfrm>
              <a:off x="5036810" y="5691469"/>
              <a:ext cx="636254" cy="391584"/>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1332" name="Stroomdiagram: Ponsband 11"/>
            <p:cNvSpPr>
              <a:spLocks noChangeArrowheads="1"/>
            </p:cNvSpPr>
            <p:nvPr/>
          </p:nvSpPr>
          <p:spPr bwMode="auto">
            <a:xfrm>
              <a:off x="5720199" y="5402737"/>
              <a:ext cx="618715" cy="292609"/>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1333" name="Rechte verbindingslijn 14"/>
            <p:cNvCxnSpPr>
              <a:cxnSpLocks noChangeShapeType="1"/>
              <a:endCxn id="141332" idx="1"/>
            </p:cNvCxnSpPr>
            <p:nvPr/>
          </p:nvCxnSpPr>
          <p:spPr bwMode="auto">
            <a:xfrm rot="5400000" flipH="1" flipV="1">
              <a:off x="5461477" y="5756556"/>
              <a:ext cx="466236" cy="51208"/>
            </a:xfrm>
            <a:prstGeom prst="line">
              <a:avLst/>
            </a:prstGeom>
            <a:noFill/>
            <a:ln w="9525" algn="ctr">
              <a:solidFill>
                <a:schemeClr val="tx1"/>
              </a:solidFill>
              <a:round/>
              <a:headEnd/>
              <a:tailEnd/>
            </a:ln>
          </p:spPr>
        </p:cxnSp>
      </p:grpSp>
      <p:sp>
        <p:nvSpPr>
          <p:cNvPr id="141323" name="Rechthoek 23"/>
          <p:cNvSpPr>
            <a:spLocks noChangeArrowheads="1"/>
          </p:cNvSpPr>
          <p:nvPr/>
        </p:nvSpPr>
        <p:spPr bwMode="auto">
          <a:xfrm>
            <a:off x="2160589" y="2868613"/>
            <a:ext cx="2001837" cy="2524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1324"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25"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41326"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grpSp>
        <p:nvGrpSpPr>
          <p:cNvPr id="5" name="Groep 22"/>
          <p:cNvGrpSpPr>
            <a:grpSpLocks/>
          </p:cNvGrpSpPr>
          <p:nvPr/>
        </p:nvGrpSpPr>
        <p:grpSpPr bwMode="auto">
          <a:xfrm>
            <a:off x="9961564" y="3732213"/>
            <a:ext cx="2879725" cy="1954212"/>
            <a:chOff x="5662310" y="1009650"/>
            <a:chExt cx="2879972" cy="1954267"/>
          </a:xfrm>
        </p:grpSpPr>
        <p:pic>
          <p:nvPicPr>
            <p:cNvPr id="14132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41329"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a:ln>
                    <a:noFill/>
                  </a:ln>
                  <a:solidFill>
                    <a:prstClr val="black"/>
                  </a:solidFill>
                  <a:effectLst/>
                  <a:uLnTx/>
                  <a:uFillTx/>
                  <a:latin typeface="Arial" charset="0"/>
                  <a:ea typeface="+mn-ea"/>
                  <a:cs typeface="Arial" charset="0"/>
                </a:rPr>
                <a:t>Garbage collector</a:t>
              </a:r>
            </a:p>
          </p:txBody>
        </p:sp>
      </p:grpSp>
      <p:cxnSp>
        <p:nvCxnSpPr>
          <p:cNvPr id="141322" name="Rechte verbindingslijn met pijl 15"/>
          <p:cNvCxnSpPr>
            <a:cxnSpLocks noChangeShapeType="1"/>
          </p:cNvCxnSpPr>
          <p:nvPr/>
        </p:nvCxnSpPr>
        <p:spPr bwMode="auto">
          <a:xfrm flipV="1">
            <a:off x="3506789" y="5338764"/>
            <a:ext cx="5100637" cy="4984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2781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6" dur="3000" fill="hold"/>
                                        <p:tgtEl>
                                          <p:spTgt spid="5"/>
                                        </p:tgtEl>
                                        <p:attrNameLst>
                                          <p:attrName>ppt_x</p:attrName>
                                          <p:attrName>ppt_y</p:attrName>
                                        </p:attrNameLst>
                                      </p:cBhvr>
                                    </p:animMotion>
                                  </p:childTnLst>
                                </p:cTn>
                              </p:par>
                              <p:par>
                                <p:cTn id="7" presetID="14" presetClass="exit" presetSubtype="10" fill="hold" nodeType="withEffect">
                                  <p:stCondLst>
                                    <p:cond delay="2000"/>
                                  </p:stCondLst>
                                  <p:childTnLst>
                                    <p:animEffect transition="out" filter="randombar(horizontal)">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Objecten: steeds </a:t>
            </a:r>
            <a:r>
              <a:rPr lang="nl-BE" dirty="0" err="1"/>
              <a:t>by</a:t>
            </a:r>
            <a:r>
              <a:rPr lang="nl-BE" dirty="0"/>
              <a:t> </a:t>
            </a:r>
            <a:r>
              <a:rPr lang="nl-BE" dirty="0" err="1"/>
              <a:t>reference</a:t>
            </a:r>
            <a:endParaRPr lang="nl-BE" dirty="0"/>
          </a:p>
        </p:txBody>
      </p:sp>
      <p:sp>
        <p:nvSpPr>
          <p:cNvPr id="3" name="Tijdelijke aanduiding voor inhoud 2"/>
          <p:cNvSpPr>
            <a:spLocks noGrp="1"/>
          </p:cNvSpPr>
          <p:nvPr>
            <p:ph idx="1"/>
          </p:nvPr>
        </p:nvSpPr>
        <p:spPr/>
        <p:txBody>
          <a:bodyPr>
            <a:normAutofit fontScale="92500" lnSpcReduction="20000"/>
          </a:bodyPr>
          <a:lstStyle/>
          <a:p>
            <a:r>
              <a:rPr lang="nl-BE" dirty="0"/>
              <a:t>Objecten worden steeds </a:t>
            </a:r>
            <a:r>
              <a:rPr lang="nl-BE" dirty="0" err="1"/>
              <a:t>by</a:t>
            </a:r>
            <a:r>
              <a:rPr lang="nl-BE" dirty="0"/>
              <a:t> </a:t>
            </a:r>
            <a:r>
              <a:rPr lang="nl-BE" dirty="0" err="1"/>
              <a:t>reference</a:t>
            </a:r>
            <a:r>
              <a:rPr lang="nl-BE" dirty="0"/>
              <a:t> gebruikt in C#, overal!</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Krijg je bovenstaande </a:t>
            </a:r>
            <a:r>
              <a:rPr lang="nl-BE" dirty="0" err="1"/>
              <a:t>Exception</a:t>
            </a:r>
            <a:r>
              <a:rPr lang="nl-BE" dirty="0"/>
              <a:t>: je probeert een object aan te roepen dat niet bestaat.</a:t>
            </a:r>
          </a:p>
        </p:txBody>
      </p:sp>
      <p:sp>
        <p:nvSpPr>
          <p:cNvPr id="4" name="Tijdelijke aanduiding voor voettekst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Arial" charset="0"/>
                <a:ea typeface="+mn-ea"/>
                <a:cs typeface="Arial" charset="0"/>
              </a:rPr>
              <a:t>Programmeren in C#</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5" name="Tijdelijke aanduiding voor dianummer 4"/>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2052" name="Picture 4" descr="Afbeeldingsresultaat voor objects always by reference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535104"/>
            <a:ext cx="45720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765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normAutofit fontScale="92500" lnSpcReduction="20000"/>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Zonder referenties</a:t>
            </a:r>
            <a:r>
              <a:rPr lang="en-IE"/>
              <a:t>: Deze van plaats veranderen (bv sorteren) vergt veel kracht (kopieerwerk)</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F28B6AA-7F80-4465-AD48-F0FB058101A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336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336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336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3368"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336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0" y="1646238"/>
            <a:ext cx="1981200" cy="2705100"/>
          </a:xfrm>
          <a:prstGeom prst="rect">
            <a:avLst/>
          </a:prstGeom>
          <a:noFill/>
          <a:ln w="9525">
            <a:noFill/>
            <a:miter lim="800000"/>
            <a:headEnd/>
            <a:tailEnd/>
          </a:ln>
        </p:spPr>
      </p:pic>
      <p:sp>
        <p:nvSpPr>
          <p:cNvPr id="17" name="Wolk 16"/>
          <p:cNvSpPr/>
          <p:nvPr/>
        </p:nvSpPr>
        <p:spPr bwMode="auto">
          <a:xfrm>
            <a:off x="2763838" y="2165351"/>
            <a:ext cx="7588250" cy="1954213"/>
          </a:xfrm>
          <a:prstGeom prst="cloud">
            <a:avLst/>
          </a:prstGeom>
          <a:solidFill>
            <a:srgbClr val="808080">
              <a:alpha val="89804"/>
            </a:srgb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0706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4.5709E-6 C -0.02813 -0.01573 -0.05521 -0.03215 -0.08038 -0.05529 C -0.08212 -0.06084 -0.08299 -0.06662 -0.08507 -0.07194 C -0.08733 -0.07772 -0.09097 -0.08281 -0.09306 -0.08883 C -0.09392 -0.09091 -0.09601 -0.09785 -0.09774 -0.0997 C -0.10052 -0.10271 -0.10382 -0.10479 -0.10694 -0.10733 C -0.13924 -0.10363 -0.13698 -0.11103 -0.15174 -0.07819 C -0.15243 -0.07264 -0.1533 -0.06685 -0.15399 -0.0613 C -0.1592 -0.01642 -0.14809 -0.01781 -0.16667 -0.02151 C -0.1717 -0.02406 -0.17674 -0.02614 -0.1816 -0.02915 C -0.18976 -0.03424 -0.20573 -0.04603 -0.20573 -0.04603 C -0.20955 -0.06084 -0.20694 -0.05089 -0.21615 -0.08119 C -0.21719 -0.08466 -0.2184 -0.08836 -0.21944 -0.09183 C -0.22031 -0.09438 -0.22188 -0.0997 -0.22188 -0.0997 C -0.22153 -0.1078 -0.22153 -0.11589 -0.22066 -0.12399 C -0.22031 -0.12676 -0.21823 -0.12908 -0.2184 -0.13185 C -0.21927 -0.14411 -0.23264 -0.14573 -0.23906 -0.14712 C -0.25434 -0.14504 -0.25469 -0.14041 -0.26771 -0.13185 C -0.28316 -0.1071 -0.29531 -0.07449 -0.31493 -0.05529 C -0.32882 -0.04164 -0.34705 -0.03539 -0.36319 -0.02915 C -0.37448 -0.02475 -0.38264 -0.01596 -0.39427 -0.01226 C -0.42049 -0.0148 -0.44618 -0.01943 -0.4724 -0.02151 C -0.46823 0.00509 -0.47378 -0.0192 -0.43108 0.00301 C -0.41458 0.01157 -0.39913 0.02336 -0.38281 0.03215 C -0.3651 0.04187 -0.34653 0.04881 -0.32865 0.05806 C -0.32587 0.06569 -0.32361 0.07333 -0.32066 0.08119 C -0.31997 0.08328 -0.31997 0.08651 -0.3184 0.08721 C -0.31215 0.08998 -0.30781 0.09322 -0.30104 0.09484 C -0.29253 0.09137 -0.28958 0.06269 -0.28958 0.06269 C -0.28924 0.05922 -0.28837 0.05552 -0.28854 0.05205 C -0.28924 0.03215 -0.28802 0.01157 -0.29184 -0.00763 C -0.29271 -0.0118 -0.29792 -0.0111 -0.30104 -0.01226 C -0.31337 -0.01712 -0.32656 -0.01897 -0.33906 -0.02151 C -0.3467 -0.02614 -0.35434 -0.03053 -0.36198 -0.03516 C -0.36441 -0.03655 -0.36667 -0.03817 -0.36892 -0.03979 C -0.37049 -0.04094 -0.37361 -0.04303 -0.37361 -0.04303 C -0.37743 -0.05344 -0.37847 -0.06431 -0.3816 -0.07518 C -0.37674 -0.0923 -0.37569 -0.09877 -0.36545 -0.11034 C -0.3599 -0.12514 -0.36337 -0.13486 -0.3724 -0.1455 C -0.39045 -0.16701 -0.41163 -0.17835 -0.43438 -0.18853 C -0.45191 -0.17511 -0.46337 -0.15221 -0.47465 -0.13023 C -0.4783 -0.11543 -0.47986 -0.10386 -0.4816 -0.08883 C -0.4599 -0.08628 -0.47205 -0.08559 -0.43906 -0.10109 C -0.42552 -0.10733 -0.39878 -0.12098 -0.39878 -0.12098 C -0.39566 -0.12468 -0.39201 -0.12746 -0.38958 -0.13185 C -0.38333 -0.14296 -0.3842 -0.1536 -0.38038 -0.16539 C -0.38056 -0.16886 -0.37969 -0.18714 -0.38507 -0.19153 C -0.40208 -0.20518 -0.43646 -0.22438 -0.45521 -0.22669 C -0.49931 -0.2186 -0.525 -0.20009 -0.54479 -0.14411 C -0.54826 -0.13417 -0.55486 -0.11404 -0.55747 -0.10109 C -0.56042 -0.08675 -0.56059 -0.07078 -0.56892 -0.05968 C -0.57326 -0.04372 -0.58264 -0.03053 -0.59531 -0.02753 C -0.60521 -0.02961 -0.61545 -0.02984 -0.62517 -0.03377 C -0.63003 -0.03562 -0.63351 -0.04118 -0.63785 -0.04441 C -0.65 -0.05367 -0.66372 -0.05806 -0.67587 -0.06731 C -0.67986 -0.08004 -0.68594 -0.09438 -0.67691 -0.10733 C -0.67604 -0.10872 -0.65729 -0.11288 -0.65521 -0.11335 C -0.64167 -0.10618 -0.65434 -0.09183 -0.66198 -0.08582 C -0.67483 -0.07564 -0.69149 -0.07402 -0.70573 -0.07055 C -0.71389 -0.06639 -0.72517 -0.05922 -0.73438 -0.05667 C -0.74358 -0.04696 -0.74809 -0.04326 -0.75174 -0.02915 C -0.7434 -0.00185 -0.7276 0.00347 -0.70694 0.01527 C -0.66788 0.03747 -0.63316 0.05413 -0.5908 0.05806 C -0.56597 0.05297 -0.55833 0.06014 -0.55278 0.03215 C -0.55052 -0.00093 -0.56198 -0.04071 -0.54948 -0.07055 C -0.54583 -0.07911 -0.53299 -0.07772 -0.52865 -0.07819 C -0.50955 -0.07356 -0.48976 -0.07217 -0.47118 -0.06431 C -0.4599 -0.05945 -0.42274 -0.03169 -0.40694 -0.01989 C -0.40503 -0.01689 -0.40069 -0.0148 -0.40104 -0.01087 C -0.40243 0.0074 -0.41111 0.01087 -0.42066 0.01827 C -0.42465 0.02591 -0.43958 0.05158 -0.43212 0.06269 C -0.43003 0.06569 -0.42604 0.06384 -0.42292 0.06431 C -0.37726 0.06084 -0.33108 0.06454 -0.28611 0.05367 C -0.26788 0.04927 -0.23767 0.0081 -0.22066 -0.00625 C -0.1849 -0.03632 -0.14167 -0.06176 -0.1 -0.07356 C -0.09045 -0.07194 -0.08021 -0.07379 -0.07118 -0.06893 C -0.06753 -0.06708 -0.06563 -0.06061 -0.06545 -0.05529 C -0.06441 -0.0273 -0.0691 -0.0111 -0.07465 0.01365 C -0.07535 0.02452 -0.07865 0.0458 -0.07118 0.05505 C -0.06858 0.05806 -0.06493 0.05899 -0.06198 0.0613 C -0.05573 0.06662 -0.05017 0.07356 -0.04358 0.07795 C -0.02378 0.09114 -0.00052 0.09692 0.01962 0.10872 C 0.03368 0.11705 0.0434 0.12723 0.05868 0.13162 C 0.0724 0.14666 0.08837 0.15013 0.10469 0.15915 C 0.11962 0.16748 0.13785 0.18066 0.15052 0.19454 C 0.15694 0.21073 0.15903 0.2179 0.16788 0.2297 " pathEditMode="relative" ptsTypes="fffffffffffffffffffffffffffffffffffffffffffffffffffffffffffffffffffffffffffffffffffffA">
                                      <p:cBhvr>
                                        <p:cTn id="10" dur="5000" fill="hold"/>
                                        <p:tgtEl>
                                          <p:spTgt spid="2"/>
                                        </p:tgtEl>
                                        <p:attrNameLst>
                                          <p:attrName>ppt_x</p:attrName>
                                          <p:attrName>ppt_y</p:attrName>
                                        </p:attrNameLst>
                                      </p:cBhvr>
                                    </p:animMotion>
                                  </p:childTnLst>
                                </p:cTn>
                              </p:par>
                              <p:par>
                                <p:cTn id="11" presetID="9" presetClass="entr" presetSubtype="0" fill="hold" nodeType="withEffect">
                                  <p:stCondLst>
                                    <p:cond delay="150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par>
                          <p:cTn id="14" fill="hold">
                            <p:stCondLst>
                              <p:cond delay="5000"/>
                            </p:stCondLst>
                            <p:childTnLst>
                              <p:par>
                                <p:cTn id="15" presetID="9" presetClass="exit" presetSubtype="0" fill="hold" nodeType="afterEffect">
                                  <p:stCondLst>
                                    <p:cond delay="1000"/>
                                  </p:stCondLst>
                                  <p:childTnLst>
                                    <p:animEffect transition="out" filter="dissolv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normAutofit fontScale="92500" lnSpcReduction="20000"/>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Met referenties</a:t>
            </a:r>
            <a:r>
              <a:rPr lang="en-IE"/>
              <a:t>: menhires blijven staan, referenties wijzen gewoon naar ander object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955E9E4-B7DD-49A1-9C2C-AA93EC64F96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438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4390"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4391"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4392"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439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144394" name="Picture 2"/>
          <p:cNvPicPr>
            <a:picLocks noChangeAspect="1" noChangeArrowheads="1"/>
          </p:cNvPicPr>
          <p:nvPr/>
        </p:nvPicPr>
        <p:blipFill>
          <a:blip r:embed="rId3" cstate="print"/>
          <a:srcRect/>
          <a:stretch>
            <a:fillRect/>
          </a:stretch>
        </p:blipFill>
        <p:spPr bwMode="auto">
          <a:xfrm>
            <a:off x="1524001" y="2009776"/>
            <a:ext cx="1660525" cy="2333625"/>
          </a:xfrm>
          <a:prstGeom prst="rect">
            <a:avLst/>
          </a:prstGeom>
          <a:noFill/>
          <a:ln w="9525">
            <a:noFill/>
            <a:miter lim="800000"/>
            <a:headEnd/>
            <a:tailEnd/>
          </a:ln>
        </p:spPr>
      </p:pic>
      <p:pic>
        <p:nvPicPr>
          <p:cNvPr id="14439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536825" y="2846388"/>
            <a:ext cx="414338" cy="412750"/>
          </a:xfrm>
          <a:prstGeom prst="rect">
            <a:avLst/>
          </a:prstGeom>
          <a:noFill/>
          <a:ln w="9525">
            <a:noFill/>
            <a:miter lim="800000"/>
            <a:headEnd/>
            <a:tailEnd/>
          </a:ln>
        </p:spPr>
      </p:pic>
      <p:pic>
        <p:nvPicPr>
          <p:cNvPr id="14439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47950" y="2862263"/>
            <a:ext cx="412750" cy="412750"/>
          </a:xfrm>
          <a:prstGeom prst="rect">
            <a:avLst/>
          </a:prstGeom>
          <a:noFill/>
          <a:ln w="9525">
            <a:noFill/>
            <a:miter lim="800000"/>
            <a:headEnd/>
            <a:tailEnd/>
          </a:ln>
        </p:spPr>
      </p:pic>
      <p:pic>
        <p:nvPicPr>
          <p:cNvPr id="14439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743200" y="2903538"/>
            <a:ext cx="412750" cy="412750"/>
          </a:xfrm>
          <a:prstGeom prst="rect">
            <a:avLst/>
          </a:prstGeom>
          <a:noFill/>
          <a:ln w="9525">
            <a:noFill/>
            <a:miter lim="800000"/>
            <a:headEnd/>
            <a:tailEnd/>
          </a:ln>
        </p:spPr>
      </p:pic>
      <p:pic>
        <p:nvPicPr>
          <p:cNvPr id="144398"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490788" y="3155950"/>
            <a:ext cx="412750" cy="412750"/>
          </a:xfrm>
          <a:prstGeom prst="rect">
            <a:avLst/>
          </a:prstGeom>
          <a:noFill/>
          <a:ln w="9525">
            <a:noFill/>
            <a:miter lim="800000"/>
            <a:headEnd/>
            <a:tailEnd/>
          </a:ln>
        </p:spPr>
      </p:pic>
      <p:pic>
        <p:nvPicPr>
          <p:cNvPr id="14439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16200" y="3251200"/>
            <a:ext cx="412750" cy="412750"/>
          </a:xfrm>
          <a:prstGeom prst="rect">
            <a:avLst/>
          </a:prstGeom>
          <a:noFill/>
          <a:ln w="9525">
            <a:noFill/>
            <a:miter lim="800000"/>
            <a:headEnd/>
            <a:tailEnd/>
          </a:ln>
        </p:spPr>
      </p:pic>
      <p:cxnSp>
        <p:nvCxnSpPr>
          <p:cNvPr id="144400" name="Rechte verbindingslijn met pijl 23"/>
          <p:cNvCxnSpPr>
            <a:cxnSpLocks noChangeShapeType="1"/>
          </p:cNvCxnSpPr>
          <p:nvPr/>
        </p:nvCxnSpPr>
        <p:spPr bwMode="auto">
          <a:xfrm flipV="1">
            <a:off x="3036889" y="3006726"/>
            <a:ext cx="1398587" cy="125413"/>
          </a:xfrm>
          <a:prstGeom prst="straightConnector1">
            <a:avLst/>
          </a:prstGeom>
          <a:noFill/>
          <a:ln w="9525" algn="ctr">
            <a:solidFill>
              <a:schemeClr val="tx1"/>
            </a:solidFill>
            <a:round/>
            <a:headEnd/>
            <a:tailEnd type="arrow" w="med" len="med"/>
          </a:ln>
        </p:spPr>
      </p:cxnSp>
      <p:cxnSp>
        <p:nvCxnSpPr>
          <p:cNvPr id="144401" name="Rechte verbindingslijn met pijl 25"/>
          <p:cNvCxnSpPr>
            <a:cxnSpLocks noChangeShapeType="1"/>
          </p:cNvCxnSpPr>
          <p:nvPr/>
        </p:nvCxnSpPr>
        <p:spPr bwMode="auto">
          <a:xfrm flipV="1">
            <a:off x="2879726" y="3048000"/>
            <a:ext cx="2606675" cy="368300"/>
          </a:xfrm>
          <a:prstGeom prst="straightConnector1">
            <a:avLst/>
          </a:prstGeom>
          <a:noFill/>
          <a:ln w="9525" algn="ctr">
            <a:solidFill>
              <a:schemeClr val="tx1"/>
            </a:solidFill>
            <a:round/>
            <a:headEnd/>
            <a:tailEnd type="arrow" w="med" len="med"/>
          </a:ln>
        </p:spPr>
      </p:cxnSp>
      <p:cxnSp>
        <p:nvCxnSpPr>
          <p:cNvPr id="144402" name="Rechte verbindingslijn met pijl 27"/>
          <p:cNvCxnSpPr>
            <a:cxnSpLocks noChangeShapeType="1"/>
          </p:cNvCxnSpPr>
          <p:nvPr/>
        </p:nvCxnSpPr>
        <p:spPr bwMode="auto">
          <a:xfrm flipV="1">
            <a:off x="2859089" y="2679701"/>
            <a:ext cx="3741737" cy="284163"/>
          </a:xfrm>
          <a:prstGeom prst="straightConnector1">
            <a:avLst/>
          </a:prstGeom>
          <a:noFill/>
          <a:ln w="9525" algn="ctr">
            <a:solidFill>
              <a:schemeClr val="tx1"/>
            </a:solidFill>
            <a:round/>
            <a:headEnd/>
            <a:tailEnd type="arrow" w="med" len="med"/>
          </a:ln>
        </p:spPr>
      </p:cxnSp>
      <p:cxnSp>
        <p:nvCxnSpPr>
          <p:cNvPr id="144403" name="Rechte verbindingslijn met pijl 29"/>
          <p:cNvCxnSpPr>
            <a:cxnSpLocks noChangeShapeType="1"/>
          </p:cNvCxnSpPr>
          <p:nvPr/>
        </p:nvCxnSpPr>
        <p:spPr bwMode="auto">
          <a:xfrm rot="10800000" flipH="1">
            <a:off x="2651126" y="2670176"/>
            <a:ext cx="5000625" cy="365125"/>
          </a:xfrm>
          <a:prstGeom prst="straightConnector1">
            <a:avLst/>
          </a:prstGeom>
          <a:noFill/>
          <a:ln w="9525" algn="ctr">
            <a:solidFill>
              <a:schemeClr val="tx1"/>
            </a:solidFill>
            <a:round/>
            <a:headEnd/>
            <a:tailEnd type="arrow" w="med" len="med"/>
          </a:ln>
        </p:spPr>
      </p:cxnSp>
      <p:cxnSp>
        <p:nvCxnSpPr>
          <p:cNvPr id="144404" name="Rechte verbindingslijn met pijl 31"/>
          <p:cNvCxnSpPr>
            <a:cxnSpLocks noChangeShapeType="1"/>
          </p:cNvCxnSpPr>
          <p:nvPr/>
        </p:nvCxnSpPr>
        <p:spPr bwMode="auto">
          <a:xfrm rot="10800000" flipH="1">
            <a:off x="2619376" y="3100388"/>
            <a:ext cx="5946775" cy="3238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8377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1047750" y="136525"/>
            <a:ext cx="10096500" cy="2387600"/>
          </a:xfrm>
        </p:spPr>
        <p:txBody>
          <a:bodyPr vert="horz" lIns="91440" tIns="45720" rIns="91440" bIns="45720" rtlCol="0" anchor="b">
            <a:normAutofit/>
          </a:bodyPr>
          <a:lstStyle/>
          <a:p>
            <a:r>
              <a:rPr lang="en-US" dirty="0"/>
              <a:t>3. Null </a:t>
            </a:r>
            <a:r>
              <a:rPr lang="en-US" dirty="0" err="1"/>
              <a:t>en</a:t>
            </a:r>
            <a:r>
              <a:rPr lang="en-US" dirty="0"/>
              <a:t> </a:t>
            </a:r>
            <a:r>
              <a:rPr lang="en-US" dirty="0" err="1"/>
              <a:t>NullReferenceException</a:t>
            </a:r>
            <a:endParaRPr lang="en-US" dirty="0"/>
          </a:p>
        </p:txBody>
      </p:sp>
      <p:sp>
        <p:nvSpPr>
          <p:cNvPr id="167939" name="Rectangle 9"/>
          <p:cNvSpPr>
            <a:spLocks noChangeArrowheads="1"/>
          </p:cNvSpPr>
          <p:nvPr/>
        </p:nvSpPr>
        <p:spPr bwMode="auto">
          <a:xfrm>
            <a:off x="1524000" y="3602038"/>
            <a:ext cx="9144000" cy="1655762"/>
          </a:xfrm>
          <a:prstGeom prst="rect">
            <a:avLst/>
          </a:prstGeom>
        </p:spPr>
        <p:txBody>
          <a:bodyPr vert="horz" lIns="91440" tIns="45720" rIns="91440" bIns="45720" rtlCol="0">
            <a:normAutofit/>
          </a:bodyPr>
          <a:lstStyle/>
          <a:p>
            <a:pPr marR="0" lvl="0" algn="ctr" fontAlgn="base">
              <a:lnSpc>
                <a:spcPct val="90000"/>
              </a:lnSpc>
              <a:spcBef>
                <a:spcPts val="1000"/>
              </a:spcBef>
              <a:spcAft>
                <a:spcPct val="0"/>
              </a:spcAft>
              <a:buClrTx/>
              <a:buSzTx/>
              <a:tabLst/>
              <a:defRPr/>
            </a:pPr>
            <a:r>
              <a:rPr lang="en-US" sz="2400"/>
              <a:t>H10</a:t>
            </a:r>
            <a:r>
              <a:rPr kumimoji="0" lang="en-US" sz="2400" b="0" i="0" u="none" strike="noStrike" cap="none" spc="0" normalizeH="0" baseline="0" noProof="0">
                <a:ln>
                  <a:noFill/>
                </a:ln>
                <a:effectLst/>
                <a:uLnTx/>
                <a:uFillTx/>
              </a:rPr>
              <a:t>. </a:t>
            </a:r>
            <a:r>
              <a:rPr kumimoji="0" lang="en-US" sz="2400" b="0" i="0" u="none" strike="noStrike" cap="none" spc="0" normalizeH="0" baseline="0" noProof="0" dirty="0" err="1">
                <a:ln>
                  <a:noFill/>
                </a:ln>
                <a:effectLst/>
                <a:uLnTx/>
                <a:uFillTx/>
              </a:rPr>
              <a:t>Geheugenmanagement</a:t>
            </a:r>
            <a:r>
              <a:rPr kumimoji="0" lang="en-US" sz="2400" b="0" i="0" u="none" strike="noStrike" cap="none" spc="0" normalizeH="0" baseline="0" noProof="0" dirty="0">
                <a:ln>
                  <a:noFill/>
                </a:ln>
                <a:effectLst/>
                <a:uLnTx/>
                <a:uFillTx/>
              </a:rPr>
              <a:t>, </a:t>
            </a:r>
            <a:r>
              <a:rPr kumimoji="0" lang="en-US" sz="2400" b="0" i="0" u="none" strike="noStrike" cap="none" spc="0" normalizeH="0" baseline="0" noProof="0" dirty="0" err="1">
                <a:ln>
                  <a:noFill/>
                </a:ln>
                <a:effectLst/>
                <a:uLnTx/>
                <a:uFillTx/>
              </a:rPr>
              <a:t>uitzonderingen</a:t>
            </a:r>
            <a:r>
              <a:rPr kumimoji="0" lang="en-US" sz="2400" b="0" i="0" u="none" strike="noStrike" cap="none" spc="0" normalizeH="0" baseline="0" noProof="0" dirty="0">
                <a:ln>
                  <a:noFill/>
                </a:ln>
                <a:effectLst/>
                <a:uLnTx/>
                <a:uFillTx/>
              </a:rPr>
              <a:t> en namespaces</a:t>
            </a:r>
          </a:p>
        </p:txBody>
      </p:sp>
      <p:sp>
        <p:nvSpPr>
          <p:cNvPr id="72" name="Slide Number Placeholder 3">
            <a:extLst>
              <a:ext uri="{FF2B5EF4-FFF2-40B4-BE49-F238E27FC236}">
                <a16:creationId xmlns:a16="http://schemas.microsoft.com/office/drawing/2014/main" id="{987C5AE3-4614-41DF-8364-953462D3F1AC}"/>
              </a:ext>
            </a:extLst>
          </p:cNvPr>
          <p:cNvSpPr>
            <a:spLocks noGrp="1"/>
          </p:cNvSpPr>
          <p:nvPr>
            <p:ph type="sldNum" sz="quarter" idx="12"/>
          </p:nvPr>
        </p:nvSpPr>
        <p:spPr>
          <a:xfrm>
            <a:off x="8610600" y="6356350"/>
            <a:ext cx="2743200" cy="365125"/>
          </a:xfrm>
        </p:spPr>
        <p:txBody>
          <a:bodyPr/>
          <a:lstStyle/>
          <a:p>
            <a:pPr>
              <a:defRPr/>
            </a:pPr>
            <a:endParaRPr lang="nl-NL"/>
          </a:p>
        </p:txBody>
      </p:sp>
    </p:spTree>
    <p:extLst>
      <p:ext uri="{BB962C8B-B14F-4D97-AF65-F5344CB8AC3E}">
        <p14:creationId xmlns:p14="http://schemas.microsoft.com/office/powerpoint/2010/main" val="572183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D16B2-CEE5-499A-94A5-5A5884934294}"/>
              </a:ext>
            </a:extLst>
          </p:cNvPr>
          <p:cNvSpPr>
            <a:spLocks noGrp="1"/>
          </p:cNvSpPr>
          <p:nvPr>
            <p:ph type="title"/>
          </p:nvPr>
        </p:nvSpPr>
        <p:spPr/>
        <p:txBody>
          <a:bodyPr/>
          <a:lstStyle/>
          <a:p>
            <a:r>
              <a:rPr lang="nl-BE" dirty="0" err="1"/>
              <a:t>Null</a:t>
            </a:r>
            <a:r>
              <a:rPr lang="nl-BE" dirty="0"/>
              <a:t> en </a:t>
            </a:r>
            <a:r>
              <a:rPr lang="nl-BE" dirty="0" err="1"/>
              <a:t>Null</a:t>
            </a:r>
            <a:r>
              <a:rPr lang="nl-BE" dirty="0"/>
              <a:t> Reference </a:t>
            </a:r>
            <a:r>
              <a:rPr lang="nl-BE" dirty="0" err="1"/>
              <a:t>Exception</a:t>
            </a:r>
            <a:endParaRPr lang="nl-BE" dirty="0"/>
          </a:p>
        </p:txBody>
      </p:sp>
      <p:sp>
        <p:nvSpPr>
          <p:cNvPr id="3" name="Tijdelijke aanduiding voor tekst 2">
            <a:extLst>
              <a:ext uri="{FF2B5EF4-FFF2-40B4-BE49-F238E27FC236}">
                <a16:creationId xmlns:a16="http://schemas.microsoft.com/office/drawing/2014/main" id="{C556BACD-F34E-435E-95EA-E98193B89AE3}"/>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95B9A6AB-15FD-4CEB-9D18-A786BDD97CB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56</a:t>
            </a:fld>
            <a:endParaRPr lang="nl-NL" dirty="0"/>
          </a:p>
        </p:txBody>
      </p:sp>
    </p:spTree>
    <p:extLst>
      <p:ext uri="{BB962C8B-B14F-4D97-AF65-F5344CB8AC3E}">
        <p14:creationId xmlns:p14="http://schemas.microsoft.com/office/powerpoint/2010/main" val="1839697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NullReferenceException</a:t>
            </a:r>
            <a:endParaRPr lang="en-IE" dirty="0"/>
          </a:p>
        </p:txBody>
      </p:sp>
      <p:sp>
        <p:nvSpPr>
          <p:cNvPr id="3" name="Tijdelijke aanduiding voor inhoud 2"/>
          <p:cNvSpPr>
            <a:spLocks noGrp="1"/>
          </p:cNvSpPr>
          <p:nvPr>
            <p:ph idx="1"/>
          </p:nvPr>
        </p:nvSpPr>
        <p:spPr/>
        <p:txBody>
          <a:bodyPr/>
          <a:lstStyle/>
          <a:p>
            <a:r>
              <a:rPr lang="en-IE" dirty="0" err="1"/>
              <a:t>Veel</a:t>
            </a:r>
            <a:r>
              <a:rPr lang="en-IE" dirty="0"/>
              <a:t> </a:t>
            </a:r>
            <a:r>
              <a:rPr lang="en-IE" dirty="0" err="1"/>
              <a:t>voorkomende</a:t>
            </a:r>
            <a:r>
              <a:rPr lang="en-IE" dirty="0"/>
              <a:t> </a:t>
            </a:r>
            <a:r>
              <a:rPr lang="en-IE" dirty="0" err="1"/>
              <a:t>fout</a:t>
            </a:r>
            <a:r>
              <a:rPr lang="en-IE" dirty="0"/>
              <a:t>.</a:t>
            </a:r>
          </a:p>
          <a:p>
            <a:endParaRPr lang="en-IE" dirty="0"/>
          </a:p>
          <a:p>
            <a:r>
              <a:rPr lang="en-IE" b="1" dirty="0"/>
              <a:t>Null</a:t>
            </a:r>
            <a:r>
              <a:rPr lang="en-IE" dirty="0"/>
              <a:t> </a:t>
            </a:r>
            <a:r>
              <a:rPr lang="en-IE" dirty="0" err="1"/>
              <a:t>geeft</a:t>
            </a:r>
            <a:r>
              <a:rPr lang="en-IE" dirty="0"/>
              <a:t> </a:t>
            </a:r>
            <a:r>
              <a:rPr lang="en-IE" dirty="0" err="1"/>
              <a:t>aan</a:t>
            </a:r>
            <a:r>
              <a:rPr lang="en-IE" dirty="0"/>
              <a:t> </a:t>
            </a:r>
            <a:r>
              <a:rPr lang="en-IE" dirty="0" err="1"/>
              <a:t>dat</a:t>
            </a:r>
            <a:r>
              <a:rPr lang="en-IE" dirty="0"/>
              <a:t> </a:t>
            </a:r>
            <a:r>
              <a:rPr lang="en-IE" dirty="0" err="1"/>
              <a:t>een</a:t>
            </a:r>
            <a:r>
              <a:rPr lang="en-IE" dirty="0"/>
              <a:t> object </a:t>
            </a:r>
            <a:r>
              <a:rPr lang="en-IE" dirty="0" err="1"/>
              <a:t>verwijst</a:t>
            </a:r>
            <a:r>
              <a:rPr lang="en-IE" dirty="0"/>
              <a:t> </a:t>
            </a:r>
            <a:r>
              <a:rPr lang="en-IE" dirty="0" err="1"/>
              <a:t>naar</a:t>
            </a:r>
            <a:r>
              <a:rPr lang="en-IE" dirty="0"/>
              <a:t> ‘</a:t>
            </a:r>
            <a:r>
              <a:rPr lang="en-IE" dirty="0" err="1"/>
              <a:t>niets</a:t>
            </a:r>
            <a:r>
              <a:rPr lang="en-IE" dirty="0"/>
              <a:t>’ (null, nada, </a:t>
            </a:r>
            <a:r>
              <a:rPr lang="en-IE" dirty="0" err="1"/>
              <a:t>noppes</a:t>
            </a:r>
            <a:r>
              <a:rPr lang="en-IE" dirty="0"/>
              <a:t>)</a:t>
            </a:r>
          </a:p>
          <a:p>
            <a:endParaRPr lang="en-IE" dirty="0"/>
          </a:p>
          <a:p>
            <a:r>
              <a:rPr lang="en-IE" dirty="0"/>
              <a:t>Maw, je </a:t>
            </a:r>
            <a:r>
              <a:rPr lang="en-IE" dirty="0" err="1"/>
              <a:t>hebt</a:t>
            </a:r>
            <a:r>
              <a:rPr lang="en-IE" dirty="0"/>
              <a:t> </a:t>
            </a:r>
            <a:r>
              <a:rPr lang="en-IE" dirty="0" err="1"/>
              <a:t>nooit</a:t>
            </a:r>
            <a:r>
              <a:rPr lang="en-IE" dirty="0"/>
              <a:t> </a:t>
            </a:r>
            <a:r>
              <a:rPr lang="en-IE" dirty="0" err="1"/>
              <a:t>een</a:t>
            </a:r>
            <a:r>
              <a:rPr lang="en-IE" dirty="0"/>
              <a:t> object </a:t>
            </a:r>
            <a:r>
              <a:rPr lang="en-IE" dirty="0" err="1"/>
              <a:t>geïnstantieerd</a:t>
            </a:r>
            <a:r>
              <a:rPr lang="en-IE" dirty="0"/>
              <a:t> met new operator.</a:t>
            </a:r>
          </a:p>
          <a:p>
            <a:endParaRPr lang="en-IE" dirty="0"/>
          </a:p>
          <a:p>
            <a:r>
              <a:rPr lang="en-IE" dirty="0" err="1"/>
              <a:t>Oplossing</a:t>
            </a:r>
            <a:r>
              <a:rPr lang="en-IE" dirty="0"/>
              <a:t>:</a:t>
            </a:r>
          </a:p>
          <a:p>
            <a:endParaRPr lang="en-IE" dirty="0"/>
          </a:p>
          <a:p>
            <a:pPr lvl="1"/>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2" name="Picture 2"/>
          <p:cNvPicPr>
            <a:picLocks noChangeAspect="1" noChangeArrowheads="1"/>
          </p:cNvPicPr>
          <p:nvPr/>
        </p:nvPicPr>
        <p:blipFill>
          <a:blip r:embed="rId2" cstate="print"/>
          <a:srcRect/>
          <a:stretch>
            <a:fillRect/>
          </a:stretch>
        </p:blipFill>
        <p:spPr bwMode="auto">
          <a:xfrm>
            <a:off x="963085" y="5901912"/>
            <a:ext cx="6757983" cy="881476"/>
          </a:xfrm>
          <a:prstGeom prst="rect">
            <a:avLst/>
          </a:prstGeom>
          <a:noFill/>
          <a:ln w="9525">
            <a:noFill/>
            <a:miter lim="800000"/>
            <a:headEnd/>
            <a:tailEnd/>
          </a:ln>
        </p:spPr>
      </p:pic>
      <p:pic>
        <p:nvPicPr>
          <p:cNvPr id="128004" name="Picture 4"/>
          <p:cNvPicPr>
            <a:picLocks noChangeAspect="1" noChangeArrowheads="1"/>
          </p:cNvPicPr>
          <p:nvPr/>
        </p:nvPicPr>
        <p:blipFill>
          <a:blip r:embed="rId3" cstate="print"/>
          <a:srcRect/>
          <a:stretch>
            <a:fillRect/>
          </a:stretch>
        </p:blipFill>
        <p:spPr bwMode="auto">
          <a:xfrm>
            <a:off x="3672302" y="4225167"/>
            <a:ext cx="4577752" cy="595313"/>
          </a:xfrm>
          <a:prstGeom prst="rect">
            <a:avLst/>
          </a:prstGeom>
          <a:noFill/>
          <a:ln w="9525">
            <a:noFill/>
            <a:miter lim="800000"/>
            <a:headEnd/>
            <a:tailEnd/>
          </a:ln>
        </p:spPr>
      </p:pic>
    </p:spTree>
    <p:extLst>
      <p:ext uri="{BB962C8B-B14F-4D97-AF65-F5344CB8AC3E}">
        <p14:creationId xmlns:p14="http://schemas.microsoft.com/office/powerpoint/2010/main" val="26520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C1CC89C1-DC1E-917B-D25E-69B5776D404F}"/>
              </a:ext>
            </a:extLst>
          </p:cNvPr>
          <p:cNvSpPr/>
          <p:nvPr/>
        </p:nvSpPr>
        <p:spPr>
          <a:xfrm>
            <a:off x="838200" y="5085184"/>
            <a:ext cx="10658400" cy="8640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6F8E1924-B892-8B5A-7836-BE57C96EF1D8}"/>
              </a:ext>
            </a:extLst>
          </p:cNvPr>
          <p:cNvSpPr>
            <a:spLocks noGrp="1"/>
          </p:cNvSpPr>
          <p:nvPr>
            <p:ph type="title"/>
          </p:nvPr>
        </p:nvSpPr>
        <p:spPr/>
        <p:txBody>
          <a:bodyPr/>
          <a:lstStyle/>
          <a:p>
            <a:r>
              <a:rPr lang="en-US" dirty="0"/>
              <a:t>Meer info</a:t>
            </a:r>
            <a:endParaRPr lang="nl-NL" dirty="0"/>
          </a:p>
        </p:txBody>
      </p:sp>
      <p:sp>
        <p:nvSpPr>
          <p:cNvPr id="3" name="Tijdelijke aanduiding voor inhoud 2">
            <a:extLst>
              <a:ext uri="{FF2B5EF4-FFF2-40B4-BE49-F238E27FC236}">
                <a16:creationId xmlns:a16="http://schemas.microsoft.com/office/drawing/2014/main" id="{E732A4CC-42D6-F95B-C0C5-FF2A05D19786}"/>
              </a:ext>
            </a:extLst>
          </p:cNvPr>
          <p:cNvSpPr>
            <a:spLocks noGrp="1"/>
          </p:cNvSpPr>
          <p:nvPr>
            <p:ph idx="1"/>
          </p:nvPr>
        </p:nvSpPr>
        <p:spPr>
          <a:xfrm>
            <a:off x="838200" y="1825624"/>
            <a:ext cx="10515600" cy="4267671"/>
          </a:xfrm>
        </p:spPr>
        <p:txBody>
          <a:bodyPr>
            <a:normAutofit fontScale="92500" lnSpcReduction="10000"/>
          </a:bodyPr>
          <a:lstStyle/>
          <a:p>
            <a:r>
              <a:rPr lang="nl-BE" dirty="0"/>
              <a:t>Slides gemaakt door </a:t>
            </a:r>
          </a:p>
          <a:p>
            <a:pPr lvl="1"/>
            <a:r>
              <a:rPr lang="nl-BE" dirty="0"/>
              <a:t>Tim Dams (</a:t>
            </a:r>
            <a:r>
              <a:rPr lang="nl-BE" dirty="0">
                <a:hlinkClick r:id="rId2" action="ppaction://hlinkfile"/>
              </a:rPr>
              <a:t>ziescherp.be</a:t>
            </a:r>
            <a:r>
              <a:rPr lang="nl-BE" dirty="0"/>
              <a:t>), AP Hogeschool opleidingen elektronica-</a:t>
            </a:r>
            <a:r>
              <a:rPr lang="nl-BE" dirty="0" err="1"/>
              <a:t>ict</a:t>
            </a:r>
            <a:r>
              <a:rPr lang="nl-BE" dirty="0"/>
              <a:t> en toegepaste informatica</a:t>
            </a:r>
          </a:p>
          <a:p>
            <a:pPr lvl="1"/>
            <a:endParaRPr lang="nl-BE" dirty="0"/>
          </a:p>
          <a:p>
            <a:r>
              <a:rPr lang="nl-BE" dirty="0"/>
              <a:t>Sommige slides gebaseerd of gekopieerd van slidedecks van:</a:t>
            </a:r>
          </a:p>
          <a:p>
            <a:pPr lvl="1"/>
            <a:r>
              <a:rPr lang="nl-BE" sz="2200" dirty="0"/>
              <a:t>Programmeren in C# door Douglas Bell en Mike Parr (vert. Kris Hermans)</a:t>
            </a:r>
          </a:p>
          <a:p>
            <a:pPr lvl="1"/>
            <a:r>
              <a:rPr lang="nl-BE" sz="2200" dirty="0"/>
              <a:t>Microsoft Visual C# 2015: An </a:t>
            </a:r>
            <a:r>
              <a:rPr lang="nl-BE" sz="2200" dirty="0" err="1"/>
              <a:t>Introduction</a:t>
            </a:r>
            <a:r>
              <a:rPr lang="nl-BE" sz="2200" dirty="0"/>
              <a:t> </a:t>
            </a:r>
            <a:r>
              <a:rPr lang="nl-BE" sz="2200" dirty="0" err="1"/>
              <a:t>to</a:t>
            </a:r>
            <a:r>
              <a:rPr lang="nl-BE" sz="2200" dirty="0"/>
              <a:t> Object-</a:t>
            </a:r>
            <a:r>
              <a:rPr lang="nl-BE" sz="2200" dirty="0" err="1"/>
              <a:t>Oriented</a:t>
            </a:r>
            <a:r>
              <a:rPr lang="nl-BE" sz="2200" dirty="0"/>
              <a:t> Programming door Joyce </a:t>
            </a:r>
            <a:r>
              <a:rPr lang="nl-BE" sz="2200" dirty="0" err="1"/>
              <a:t>Farrell</a:t>
            </a:r>
            <a:endParaRPr lang="nl-BE" sz="2200" dirty="0"/>
          </a:p>
          <a:p>
            <a:pPr lvl="1"/>
            <a:r>
              <a:rPr lang="nl-BE" dirty="0"/>
              <a:t>E.a.</a:t>
            </a:r>
          </a:p>
          <a:p>
            <a:pPr lvl="1"/>
            <a:endParaRPr lang="nl-BE" dirty="0"/>
          </a:p>
          <a:p>
            <a:pPr lvl="1"/>
            <a:endParaRPr lang="nl-BE" dirty="0"/>
          </a:p>
          <a:p>
            <a:r>
              <a:rPr lang="nl-BE" b="1" dirty="0"/>
              <a:t>Slides mogen aangepast worden, op voorwaarde dat deze slide steeds achteraan de slidedeck staat.</a:t>
            </a:r>
          </a:p>
        </p:txBody>
      </p:sp>
      <p:sp>
        <p:nvSpPr>
          <p:cNvPr id="4" name="Tijdelijke aanduiding voor voettekst 3">
            <a:extLst>
              <a:ext uri="{FF2B5EF4-FFF2-40B4-BE49-F238E27FC236}">
                <a16:creationId xmlns:a16="http://schemas.microsoft.com/office/drawing/2014/main" id="{4C3978F3-3532-3F17-E9AB-E248272BA1E3}"/>
              </a:ext>
            </a:extLst>
          </p:cNvPr>
          <p:cNvSpPr>
            <a:spLocks noGrp="1"/>
          </p:cNvSpPr>
          <p:nvPr>
            <p:ph type="ftr" sz="quarter" idx="11"/>
          </p:nvPr>
        </p:nvSpPr>
        <p:spPr/>
        <p:txBody>
          <a:bodyPr/>
          <a:lstStyle/>
          <a:p>
            <a:r>
              <a:rPr lang="nl-BE" dirty="0"/>
              <a:t>Zie Scherp Scherper</a:t>
            </a:r>
          </a:p>
        </p:txBody>
      </p:sp>
      <p:sp>
        <p:nvSpPr>
          <p:cNvPr id="5" name="Tijdelijke aanduiding voor dianummer 4">
            <a:extLst>
              <a:ext uri="{FF2B5EF4-FFF2-40B4-BE49-F238E27FC236}">
                <a16:creationId xmlns:a16="http://schemas.microsoft.com/office/drawing/2014/main" id="{9769B4E3-C3FC-8575-9CA3-EE3F06738607}"/>
              </a:ext>
            </a:extLst>
          </p:cNvPr>
          <p:cNvSpPr>
            <a:spLocks noGrp="1"/>
          </p:cNvSpPr>
          <p:nvPr>
            <p:ph type="sldNum" sz="quarter" idx="12"/>
          </p:nvPr>
        </p:nvSpPr>
        <p:spPr/>
        <p:txBody>
          <a:bodyPr/>
          <a:lstStyle/>
          <a:p>
            <a:fld id="{E8A62353-F7CD-46ED-8877-B27D0E33FCF8}" type="slidenum">
              <a:rPr lang="nl-BE" smtClean="0"/>
              <a:t>58</a:t>
            </a:fld>
            <a:endParaRPr lang="nl-BE"/>
          </a:p>
        </p:txBody>
      </p:sp>
    </p:spTree>
    <p:extLst>
      <p:ext uri="{BB962C8B-B14F-4D97-AF65-F5344CB8AC3E}">
        <p14:creationId xmlns:p14="http://schemas.microsoft.com/office/powerpoint/2010/main" val="10607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undamental knowledge">
            <a:extLst>
              <a:ext uri="{FF2B5EF4-FFF2-40B4-BE49-F238E27FC236}">
                <a16:creationId xmlns:a16="http://schemas.microsoft.com/office/drawing/2014/main" id="{9AA38A5C-DD45-4A04-9FFF-67E7F876A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963"/>
            <a:ext cx="12263718" cy="69259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B91E0F63-C577-4902-A655-2328E5C8901D}"/>
              </a:ext>
            </a:extLst>
          </p:cNvPr>
          <p:cNvSpPr>
            <a:spLocks noGrp="1"/>
          </p:cNvSpPr>
          <p:nvPr>
            <p:ph type="title"/>
          </p:nvPr>
        </p:nvSpPr>
        <p:spPr/>
        <p:txBody>
          <a:bodyPr/>
          <a:lstStyle/>
          <a:p>
            <a:r>
              <a:rPr lang="nl-BE" dirty="0"/>
              <a:t>Wat gaat waar?</a:t>
            </a:r>
          </a:p>
        </p:txBody>
      </p:sp>
      <p:sp>
        <p:nvSpPr>
          <p:cNvPr id="3" name="Tijdelijke aanduiding voor inhoud 2">
            <a:extLst>
              <a:ext uri="{FF2B5EF4-FFF2-40B4-BE49-F238E27FC236}">
                <a16:creationId xmlns:a16="http://schemas.microsoft.com/office/drawing/2014/main" id="{6BD50E08-DD23-437B-8297-F91418D8E8D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D8DE0948-A100-4CED-A650-36AE573418A8}"/>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6</a:t>
            </a:fld>
            <a:endParaRPr lang="nl-NL" dirty="0"/>
          </a:p>
        </p:txBody>
      </p:sp>
      <p:pic>
        <p:nvPicPr>
          <p:cNvPr id="5" name="Afbeelding 4">
            <a:extLst>
              <a:ext uri="{FF2B5EF4-FFF2-40B4-BE49-F238E27FC236}">
                <a16:creationId xmlns:a16="http://schemas.microsoft.com/office/drawing/2014/main" id="{08D87753-73C0-4E99-A44D-76D14F7C9CC5}"/>
              </a:ext>
            </a:extLst>
          </p:cNvPr>
          <p:cNvPicPr>
            <a:picLocks noChangeAspect="1"/>
          </p:cNvPicPr>
          <p:nvPr/>
        </p:nvPicPr>
        <p:blipFill>
          <a:blip r:embed="rId3"/>
          <a:stretch>
            <a:fillRect/>
          </a:stretch>
        </p:blipFill>
        <p:spPr>
          <a:xfrm>
            <a:off x="1030889" y="3685663"/>
            <a:ext cx="10642333" cy="30349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70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7</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9" name="Afbeelding 8">
            <a:extLst>
              <a:ext uri="{FF2B5EF4-FFF2-40B4-BE49-F238E27FC236}">
                <a16:creationId xmlns:a16="http://schemas.microsoft.com/office/drawing/2014/main" id="{3A0D1B70-74A3-79F2-9B67-5ACB2941E9B6}"/>
              </a:ext>
            </a:extLst>
          </p:cNvPr>
          <p:cNvPicPr>
            <a:picLocks noChangeAspect="1"/>
          </p:cNvPicPr>
          <p:nvPr/>
        </p:nvPicPr>
        <p:blipFill>
          <a:blip r:embed="rId3"/>
          <a:stretch>
            <a:fillRect/>
          </a:stretch>
        </p:blipFill>
        <p:spPr>
          <a:xfrm>
            <a:off x="5332800" y="2122884"/>
            <a:ext cx="5895490" cy="3756819"/>
          </a:xfrm>
          <a:prstGeom prst="rect">
            <a:avLst/>
          </a:prstGeom>
        </p:spPr>
      </p:pic>
    </p:spTree>
    <p:extLst>
      <p:ext uri="{BB962C8B-B14F-4D97-AF65-F5344CB8AC3E}">
        <p14:creationId xmlns:p14="http://schemas.microsoft.com/office/powerpoint/2010/main" val="861535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8</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3074" name="Picture 2">
            <a:extLst>
              <a:ext uri="{FF2B5EF4-FFF2-40B4-BE49-F238E27FC236}">
                <a16:creationId xmlns:a16="http://schemas.microsoft.com/office/drawing/2014/main" id="{697204BC-F7F6-4C33-1E58-1558AF4B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80" y="2122884"/>
            <a:ext cx="5895490" cy="375681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AAF7439D-951A-0731-2955-B3A3F15B3D13}"/>
              </a:ext>
            </a:extLst>
          </p:cNvPr>
          <p:cNvSpPr/>
          <p:nvPr/>
        </p:nvSpPr>
        <p:spPr>
          <a:xfrm>
            <a:off x="811306" y="2186494"/>
            <a:ext cx="3863788" cy="537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noFill/>
            </a:endParaRPr>
          </a:p>
        </p:txBody>
      </p:sp>
    </p:spTree>
    <p:extLst>
      <p:ext uri="{BB962C8B-B14F-4D97-AF65-F5344CB8AC3E}">
        <p14:creationId xmlns:p14="http://schemas.microsoft.com/office/powerpoint/2010/main" val="53482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9</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3074" name="Picture 2">
            <a:extLst>
              <a:ext uri="{FF2B5EF4-FFF2-40B4-BE49-F238E27FC236}">
                <a16:creationId xmlns:a16="http://schemas.microsoft.com/office/drawing/2014/main" id="{697204BC-F7F6-4C33-1E58-1558AF4B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80" y="2122884"/>
            <a:ext cx="5895490" cy="375681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AAF7439D-951A-0731-2955-B3A3F15B3D13}"/>
              </a:ext>
            </a:extLst>
          </p:cNvPr>
          <p:cNvSpPr/>
          <p:nvPr/>
        </p:nvSpPr>
        <p:spPr>
          <a:xfrm>
            <a:off x="2223246" y="2724377"/>
            <a:ext cx="2478741" cy="537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noFill/>
            </a:endParaRPr>
          </a:p>
        </p:txBody>
      </p:sp>
      <p:pic>
        <p:nvPicPr>
          <p:cNvPr id="4098" name="Picture 2">
            <a:extLst>
              <a:ext uri="{FF2B5EF4-FFF2-40B4-BE49-F238E27FC236}">
                <a16:creationId xmlns:a16="http://schemas.microsoft.com/office/drawing/2014/main" id="{48B210F5-FE6A-8760-D2AC-962CDA543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380" y="2122883"/>
            <a:ext cx="5895490" cy="375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82060"/>
      </p:ext>
    </p:extLst>
  </p:cSld>
  <p:clrMapOvr>
    <a:masterClrMapping/>
  </p:clrMapOvr>
</p:sld>
</file>

<file path=ppt/theme/theme1.xml><?xml version="1.0" encoding="utf-8"?>
<a:theme xmlns:a="http://schemas.openxmlformats.org/drawingml/2006/main" name="ziescherp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Archivo Narrow"/>
        <a:ea typeface=""/>
        <a:cs typeface=""/>
      </a:majorFont>
      <a:minorFont>
        <a:latin typeface="Blogg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iescherper" id="{69B2FE59-FA6B-4F45-B455-AA12E61C9549}" vid="{E9744CD3-A597-431D-8092-F51B983DCEB5}"/>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ziescherper</Template>
  <TotalTime>100</TotalTime>
  <Words>1351</Words>
  <Application>Microsoft Office PowerPoint</Application>
  <PresentationFormat>Breedbeeld</PresentationFormat>
  <Paragraphs>332</Paragraphs>
  <Slides>58</Slides>
  <Notes>6</Notes>
  <HiddenSlides>8</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58</vt:i4>
      </vt:variant>
    </vt:vector>
  </HeadingPairs>
  <TitlesOfParts>
    <vt:vector size="64" baseType="lpstr">
      <vt:lpstr>Blogger Sans</vt:lpstr>
      <vt:lpstr>Arial</vt:lpstr>
      <vt:lpstr>Archivo Narrow</vt:lpstr>
      <vt:lpstr>Calibri</vt:lpstr>
      <vt:lpstr>Courier New</vt:lpstr>
      <vt:lpstr>ziescherper</vt:lpstr>
      <vt:lpstr>1. Stack en heap</vt:lpstr>
      <vt:lpstr>Geheugengebruik in .NET</vt:lpstr>
      <vt:lpstr>Introductie</vt:lpstr>
      <vt:lpstr>Stack vs heap</vt:lpstr>
      <vt:lpstr>Stack vs heap</vt:lpstr>
      <vt:lpstr>Wat gaat waar?</vt:lpstr>
      <vt:lpstr>Werking heap/stack bij reference types</vt:lpstr>
      <vt:lpstr>Werking heap/stack bij reference types</vt:lpstr>
      <vt:lpstr>Werking heap/stack bij reference types</vt:lpstr>
      <vt:lpstr>Werking heap/stack bij reference types</vt:lpstr>
      <vt:lpstr>Ook arrays zijn reference types</vt:lpstr>
      <vt:lpstr>Ook arrays zijn reference types</vt:lpstr>
      <vt:lpstr>Idem bij objecten</vt:lpstr>
      <vt:lpstr>Idem bij objecten</vt:lpstr>
      <vt:lpstr>Werking stack</vt:lpstr>
      <vt:lpstr>Werking stack</vt:lpstr>
      <vt:lpstr>Werking stack</vt:lpstr>
      <vt:lpstr>Werking stack</vt:lpstr>
      <vt:lpstr>Werking heap</vt:lpstr>
      <vt:lpstr>Werking heap</vt:lpstr>
      <vt:lpstr>Werking heap</vt:lpstr>
      <vt:lpstr>Werking heap</vt:lpstr>
      <vt:lpstr>Werking heap met garbage collector (.NET)</vt:lpstr>
      <vt:lpstr>Werking heap met garbage collector (.NET)</vt:lpstr>
      <vt:lpstr>Werking heap met garbage collector (.NET)</vt:lpstr>
      <vt:lpstr>PowerPoint-presentatie</vt:lpstr>
      <vt:lpstr>Referenties</vt:lpstr>
      <vt:lpstr>PowerPoint-presentatie</vt:lpstr>
      <vt:lpstr>Objects by reference</vt:lpstr>
      <vt:lpstr>Struct by value, object by reference</vt:lpstr>
      <vt:lpstr>Struct by value, object by reference</vt:lpstr>
      <vt:lpstr>Oplossing</vt:lpstr>
      <vt:lpstr>Oplossing</vt:lpstr>
      <vt:lpstr>Oplossing</vt:lpstr>
      <vt:lpstr>Oplossing</vt:lpstr>
      <vt:lpstr>Oplossing</vt:lpstr>
      <vt:lpstr>The typical reference bug (?)  or is it</vt:lpstr>
      <vt:lpstr>Stel volgende voorbeeld:</vt:lpstr>
      <vt:lpstr>We werken met referenties!</vt:lpstr>
      <vt:lpstr>We werken met referenties!</vt:lpstr>
      <vt:lpstr>We werken met referenties!</vt:lpstr>
      <vt:lpstr>We werken met referenties!</vt:lpstr>
      <vt:lpstr>We werken met referenties!</vt:lpstr>
      <vt:lpstr>We werken met referenties!</vt:lpstr>
      <vt:lpstr>We werken met referenties!</vt:lpstr>
      <vt:lpstr>And how does this relate to the garbage collector?</vt:lpstr>
      <vt:lpstr>PowerPoint-presentatie</vt:lpstr>
      <vt:lpstr>Geen referenties naar een instantie</vt:lpstr>
      <vt:lpstr>Garbage collector</vt:lpstr>
      <vt:lpstr>Garbage collector</vt:lpstr>
      <vt:lpstr>Garbage collector</vt:lpstr>
      <vt:lpstr>Objecten: steeds by reference</vt:lpstr>
      <vt:lpstr>References: doe zwaar werk simpel</vt:lpstr>
      <vt:lpstr>References: doe zwaar werk simpel</vt:lpstr>
      <vt:lpstr>3. Null en NullReferenceException</vt:lpstr>
      <vt:lpstr>Null en Null Reference Exception</vt:lpstr>
      <vt:lpstr>NullReferenceException</vt:lpstr>
      <vt:lpstr>Meer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dc:title>
  <dc:creator>Tim Dams</dc:creator>
  <cp:lastModifiedBy>Dams Tim</cp:lastModifiedBy>
  <cp:revision>19</cp:revision>
  <dcterms:created xsi:type="dcterms:W3CDTF">2019-02-19T08:48:53Z</dcterms:created>
  <dcterms:modified xsi:type="dcterms:W3CDTF">2023-05-16T08:00:37Z</dcterms:modified>
</cp:coreProperties>
</file>